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1"/>
  </p:notesMasterIdLst>
  <p:sldIdLst>
    <p:sldId id="276" r:id="rId5"/>
    <p:sldId id="472" r:id="rId6"/>
    <p:sldId id="311" r:id="rId7"/>
    <p:sldId id="477" r:id="rId8"/>
    <p:sldId id="484" r:id="rId9"/>
    <p:sldId id="485" r:id="rId10"/>
    <p:sldId id="478" r:id="rId11"/>
    <p:sldId id="486" r:id="rId12"/>
    <p:sldId id="487" r:id="rId13"/>
    <p:sldId id="482" r:id="rId14"/>
    <p:sldId id="473" r:id="rId15"/>
    <p:sldId id="475" r:id="rId16"/>
    <p:sldId id="476" r:id="rId17"/>
    <p:sldId id="480" r:id="rId18"/>
    <p:sldId id="474" r:id="rId19"/>
    <p:sldId id="488" r:id="rId20"/>
    <p:sldId id="481" r:id="rId21"/>
    <p:sldId id="463" r:id="rId22"/>
    <p:sldId id="464" r:id="rId23"/>
    <p:sldId id="465" r:id="rId24"/>
    <p:sldId id="466" r:id="rId25"/>
    <p:sldId id="489" r:id="rId26"/>
    <p:sldId id="490" r:id="rId27"/>
    <p:sldId id="491" r:id="rId28"/>
    <p:sldId id="469" r:id="rId29"/>
    <p:sldId id="470" r:id="rId30"/>
    <p:sldId id="459" r:id="rId31"/>
    <p:sldId id="483" r:id="rId32"/>
    <p:sldId id="461" r:id="rId33"/>
    <p:sldId id="467" r:id="rId34"/>
    <p:sldId id="468" r:id="rId35"/>
    <p:sldId id="315" r:id="rId36"/>
    <p:sldId id="317" r:id="rId37"/>
    <p:sldId id="471" r:id="rId38"/>
    <p:sldId id="316"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41" r:id="rId61"/>
    <p:sldId id="343" r:id="rId62"/>
    <p:sldId id="344" r:id="rId63"/>
    <p:sldId id="346" r:id="rId64"/>
    <p:sldId id="345" r:id="rId65"/>
    <p:sldId id="347" r:id="rId66"/>
    <p:sldId id="349" r:id="rId67"/>
    <p:sldId id="350" r:id="rId68"/>
    <p:sldId id="348" r:id="rId69"/>
    <p:sldId id="30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4" userDrawn="1">
          <p15:clr>
            <a:srgbClr val="A4A3A4"/>
          </p15:clr>
        </p15:guide>
        <p15:guide id="2" pos="27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BF4"/>
    <a:srgbClr val="E97D1A"/>
    <a:srgbClr val="C92131"/>
    <a:srgbClr val="D32629"/>
    <a:srgbClr val="A4302D"/>
    <a:srgbClr val="041827"/>
    <a:srgbClr val="FFD933"/>
    <a:srgbClr val="05A5DB"/>
    <a:srgbClr val="A662DF"/>
    <a:srgbClr val="004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71"/>
    <p:restoredTop sz="60434"/>
  </p:normalViewPr>
  <p:slideViewPr>
    <p:cSldViewPr snapToGrid="0" snapToObjects="1">
      <p:cViewPr varScale="1">
        <p:scale>
          <a:sx n="83" d="100"/>
          <a:sy n="83" d="100"/>
        </p:scale>
        <p:origin x="936" y="192"/>
      </p:cViewPr>
      <p:guideLst>
        <p:guide orient="horz" pos="3864"/>
        <p:guide pos="2736"/>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21B8B-00AD-A747-8DB8-0E69FC3A653A}" type="datetimeFigureOut">
              <a:rPr lang="en-US" smtClean="0"/>
              <a:t>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8CD7E-1197-9041-9EA9-3B1097BE463D}" type="slidenum">
              <a:rPr lang="en-US" smtClean="0"/>
              <a:t>‹#›</a:t>
            </a:fld>
            <a:endParaRPr lang="en-US"/>
          </a:p>
        </p:txBody>
      </p:sp>
    </p:spTree>
    <p:extLst>
      <p:ext uri="{BB962C8B-B14F-4D97-AF65-F5344CB8AC3E}">
        <p14:creationId xmlns:p14="http://schemas.microsoft.com/office/powerpoint/2010/main" val="280742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a:t>
            </a:fld>
            <a:endParaRPr lang="en-US"/>
          </a:p>
        </p:txBody>
      </p:sp>
    </p:spTree>
    <p:extLst>
      <p:ext uri="{BB962C8B-B14F-4D97-AF65-F5344CB8AC3E}">
        <p14:creationId xmlns:p14="http://schemas.microsoft.com/office/powerpoint/2010/main" val="397576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 to me great looking apps – need to have folks already using it to back up the claim. </a:t>
            </a:r>
          </a:p>
          <a:p>
            <a:pPr marL="0" indent="0">
              <a:buNone/>
            </a:pPr>
            <a:endParaRPr lang="en-US" dirty="0"/>
          </a:p>
          <a:p>
            <a:pPr marL="0" indent="0">
              <a:buNone/>
            </a:pPr>
            <a:r>
              <a:rPr lang="en-US" dirty="0"/>
              <a:t>One thing I will share is that Flutter follows the modern paradigm of creating mobile apps that really allow a brand to make their branding prevalent through out the app, without relying too much on the platform widgets put forth by Apple and Google.</a:t>
            </a:r>
          </a:p>
        </p:txBody>
      </p:sp>
      <p:sp>
        <p:nvSpPr>
          <p:cNvPr id="4" name="Slide Number Placeholder 3"/>
          <p:cNvSpPr>
            <a:spLocks noGrp="1"/>
          </p:cNvSpPr>
          <p:nvPr>
            <p:ph type="sldNum" sz="quarter" idx="5"/>
          </p:nvPr>
        </p:nvSpPr>
        <p:spPr/>
        <p:txBody>
          <a:bodyPr/>
          <a:lstStyle/>
          <a:p>
            <a:fld id="{9F48CD7E-1197-9041-9EA9-3B1097BE463D}" type="slidenum">
              <a:rPr lang="en-US" smtClean="0"/>
              <a:t>10</a:t>
            </a:fld>
            <a:endParaRPr lang="en-US"/>
          </a:p>
        </p:txBody>
      </p:sp>
    </p:spTree>
    <p:extLst>
      <p:ext uri="{BB962C8B-B14F-4D97-AF65-F5344CB8AC3E}">
        <p14:creationId xmlns:p14="http://schemas.microsoft.com/office/powerpoint/2010/main" val="79677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Flutter hit version 1.0 in Dec 2018. </a:t>
            </a:r>
          </a:p>
          <a:p>
            <a:endParaRPr lang="en-US" dirty="0"/>
          </a:p>
          <a:p>
            <a:r>
              <a:rPr lang="en-US" dirty="0"/>
              <a:t>Before the version 1.0 release, they apps were already using Flutter in their apps. </a:t>
            </a:r>
          </a:p>
          <a:p>
            <a:endParaRPr lang="en-US" dirty="0"/>
          </a:p>
          <a:p>
            <a:pPr marL="171450" indent="-171450">
              <a:buFont typeface="Arial" panose="020B0604020202020204" pitchFamily="34" charset="0"/>
              <a:buChar char="•"/>
            </a:pPr>
            <a:r>
              <a:rPr lang="en-US" dirty="0"/>
              <a:t>The Google Ads app – this is the app that Google provides for sellers and buyers of ads to manage their ads on Google. Pretty important app! What you will find is that Google eats it own dogfood with respect to Flutter and many of their consumer facing apps are starting to use it.</a:t>
            </a:r>
          </a:p>
          <a:p>
            <a:pPr marL="171450" indent="-171450">
              <a:buFont typeface="Arial" panose="020B0604020202020204" pitchFamily="34" charset="0"/>
              <a:buChar char="•"/>
            </a:pPr>
            <a:r>
              <a:rPr lang="en-US" dirty="0"/>
              <a:t>Abbey Road Studios – their first mobile app called Topline was written in Flutter.</a:t>
            </a:r>
          </a:p>
          <a:p>
            <a:pPr marL="171450" indent="-171450">
              <a:buFont typeface="Arial" panose="020B0604020202020204" pitchFamily="34" charset="0"/>
              <a:buChar char="•"/>
            </a:pPr>
            <a:r>
              <a:rPr lang="en-US" dirty="0"/>
              <a:t>Alibaba Group – they initially used Flutter for some of the screens in their app and continue to use it.</a:t>
            </a:r>
          </a:p>
        </p:txBody>
      </p:sp>
      <p:sp>
        <p:nvSpPr>
          <p:cNvPr id="4" name="Slide Number Placeholder 3"/>
          <p:cNvSpPr>
            <a:spLocks noGrp="1"/>
          </p:cNvSpPr>
          <p:nvPr>
            <p:ph type="sldNum" sz="quarter" idx="5"/>
          </p:nvPr>
        </p:nvSpPr>
        <p:spPr/>
        <p:txBody>
          <a:bodyPr/>
          <a:lstStyle/>
          <a:p>
            <a:fld id="{9F48CD7E-1197-9041-9EA9-3B1097BE463D}" type="slidenum">
              <a:rPr lang="en-US" smtClean="0"/>
              <a:t>11</a:t>
            </a:fld>
            <a:endParaRPr lang="en-US"/>
          </a:p>
        </p:txBody>
      </p:sp>
    </p:spTree>
    <p:extLst>
      <p:ext uri="{BB962C8B-B14F-4D97-AF65-F5344CB8AC3E}">
        <p14:creationId xmlns:p14="http://schemas.microsoft.com/office/powerpoint/2010/main" val="373907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is using it now?</a:t>
            </a:r>
          </a:p>
          <a:p>
            <a:endParaRPr lang="en-US" dirty="0"/>
          </a:p>
          <a:p>
            <a:pPr marL="171450" indent="-171450">
              <a:buFont typeface="Arial" panose="020B0604020202020204" pitchFamily="34" charset="0"/>
              <a:buChar char="•"/>
            </a:pPr>
            <a:r>
              <a:rPr lang="en-US" dirty="0"/>
              <a:t>The </a:t>
            </a:r>
            <a:r>
              <a:rPr lang="en-US" dirty="0" err="1"/>
              <a:t>Realtor.com</a:t>
            </a:r>
            <a:r>
              <a:rPr lang="en-US" dirty="0"/>
              <a:t> app is written entirely in Flutter</a:t>
            </a:r>
          </a:p>
          <a:p>
            <a:pPr marL="171450" indent="-171450">
              <a:buFont typeface="Arial" panose="020B0604020202020204" pitchFamily="34" charset="0"/>
              <a:buChar char="•"/>
            </a:pPr>
            <a:r>
              <a:rPr lang="en-US" dirty="0"/>
              <a:t>Very recently – the Google Stadia team chose Flutter for their mobile app on iOS and Android. Now I know Google Stadia has had some mixed reviews but it speaks volumes to Flutter’s adoption when a non-Flutter team with Google uses it for their mobile app. The Google Stadia engineering lead stated that some of the reasons they chose to use Flutter was, </a:t>
            </a:r>
          </a:p>
          <a:p>
            <a:pPr marL="685800" lvl="1" indent="-228600">
              <a:buFont typeface="+mj-lt"/>
              <a:buAutoNum type="arabicPeriod"/>
            </a:pPr>
            <a:r>
              <a:rPr lang="en-US" dirty="0"/>
              <a:t>The speed and ability to rapidly prototype using Flutter.</a:t>
            </a:r>
          </a:p>
          <a:p>
            <a:pPr marL="685800" lvl="1" indent="-228600">
              <a:buFont typeface="+mj-lt"/>
              <a:buAutoNum type="arabicPeriod"/>
            </a:pPr>
            <a:r>
              <a:rPr lang="en-US" dirty="0"/>
              <a:t>The ability to support Android and iOS from one codebase.</a:t>
            </a:r>
          </a:p>
        </p:txBody>
      </p:sp>
      <p:sp>
        <p:nvSpPr>
          <p:cNvPr id="4" name="Slide Number Placeholder 3"/>
          <p:cNvSpPr>
            <a:spLocks noGrp="1"/>
          </p:cNvSpPr>
          <p:nvPr>
            <p:ph type="sldNum" sz="quarter" idx="5"/>
          </p:nvPr>
        </p:nvSpPr>
        <p:spPr/>
        <p:txBody>
          <a:bodyPr/>
          <a:lstStyle/>
          <a:p>
            <a:fld id="{9F48CD7E-1197-9041-9EA9-3B1097BE463D}" type="slidenum">
              <a:rPr lang="en-US" smtClean="0"/>
              <a:t>12</a:t>
            </a:fld>
            <a:endParaRPr lang="en-US"/>
          </a:p>
        </p:txBody>
      </p:sp>
    </p:spTree>
    <p:extLst>
      <p:ext uri="{BB962C8B-B14F-4D97-AF65-F5344CB8AC3E}">
        <p14:creationId xmlns:p14="http://schemas.microsoft.com/office/powerpoint/2010/main" val="1034683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some more companies that are using Flutter for app development today.</a:t>
            </a:r>
          </a:p>
        </p:txBody>
      </p:sp>
      <p:sp>
        <p:nvSpPr>
          <p:cNvPr id="4" name="Slide Number Placeholder 3"/>
          <p:cNvSpPr>
            <a:spLocks noGrp="1"/>
          </p:cNvSpPr>
          <p:nvPr>
            <p:ph type="sldNum" sz="quarter" idx="5"/>
          </p:nvPr>
        </p:nvSpPr>
        <p:spPr/>
        <p:txBody>
          <a:bodyPr/>
          <a:lstStyle/>
          <a:p>
            <a:fld id="{9F48CD7E-1197-9041-9EA9-3B1097BE463D}" type="slidenum">
              <a:rPr lang="en-US" smtClean="0"/>
              <a:t>13</a:t>
            </a:fld>
            <a:endParaRPr lang="en-US"/>
          </a:p>
        </p:txBody>
      </p:sp>
    </p:spTree>
    <p:extLst>
      <p:ext uri="{BB962C8B-B14F-4D97-AF65-F5344CB8AC3E}">
        <p14:creationId xmlns:p14="http://schemas.microsoft.com/office/powerpoint/2010/main" val="748047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As a side note, as I have discuss Flutter with many developers, a frequent question that arises is...</a:t>
            </a:r>
          </a:p>
        </p:txBody>
      </p:sp>
      <p:sp>
        <p:nvSpPr>
          <p:cNvPr id="4" name="Slide Number Placeholder 3"/>
          <p:cNvSpPr>
            <a:spLocks noGrp="1"/>
          </p:cNvSpPr>
          <p:nvPr>
            <p:ph type="sldNum" sz="quarter" idx="5"/>
          </p:nvPr>
        </p:nvSpPr>
        <p:spPr/>
        <p:txBody>
          <a:bodyPr/>
          <a:lstStyle/>
          <a:p>
            <a:fld id="{9F48CD7E-1197-9041-9EA9-3B1097BE463D}" type="slidenum">
              <a:rPr lang="en-US" smtClean="0"/>
              <a:t>14</a:t>
            </a:fld>
            <a:endParaRPr lang="en-US"/>
          </a:p>
        </p:txBody>
      </p:sp>
    </p:spTree>
    <p:extLst>
      <p:ext uri="{BB962C8B-B14F-4D97-AF65-F5344CB8AC3E}">
        <p14:creationId xmlns:p14="http://schemas.microsoft.com/office/powerpoint/2010/main" val="2069593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which I answer and point to one last app– </a:t>
            </a:r>
            <a:r>
              <a:rPr lang="en-US" dirty="0" err="1"/>
              <a:t>Reflectly</a:t>
            </a:r>
            <a:r>
              <a:rPr lang="en-US" dirty="0"/>
              <a:t>.</a:t>
            </a:r>
          </a:p>
          <a:p>
            <a:endParaRPr lang="en-US" dirty="0"/>
          </a:p>
          <a:p>
            <a:r>
              <a:rPr lang="en-US" dirty="0"/>
              <a:t>How many of you have ever heard of </a:t>
            </a:r>
            <a:r>
              <a:rPr lang="en-US" dirty="0" err="1"/>
              <a:t>Reflectly</a:t>
            </a:r>
            <a:r>
              <a:rPr lang="en-US" dirty="0"/>
              <a:t>? They build a journal and diary app for Android and iOS – the UI is really good and transitions are very fluid. I have been using the app for a few weeks and it is impressive how it works. </a:t>
            </a:r>
          </a:p>
          <a:p>
            <a:endParaRPr lang="en-US" dirty="0"/>
          </a:p>
          <a:p>
            <a:r>
              <a:rPr lang="en-US" dirty="0"/>
              <a:t>They have been around for a few years (since 2017), and are quite popular in the space.</a:t>
            </a:r>
          </a:p>
          <a:p>
            <a:endParaRPr lang="en-US" dirty="0"/>
          </a:p>
          <a:p>
            <a:r>
              <a:rPr lang="en-US" dirty="0"/>
              <a:t>Earlier this year they re-wrote their app from React Native and in Aug 2019 they were featured in the Apple app store as the app of the day.</a:t>
            </a:r>
          </a:p>
          <a:p>
            <a:endParaRPr lang="en-US" dirty="0"/>
          </a:p>
          <a:p>
            <a:r>
              <a:rPr lang="en-US" dirty="0"/>
              <a:t>This is a prime example of an app written in Flutter that was not only approved by Apple for release, it was featured in the store.</a:t>
            </a:r>
          </a:p>
        </p:txBody>
      </p:sp>
      <p:sp>
        <p:nvSpPr>
          <p:cNvPr id="4" name="Slide Number Placeholder 3"/>
          <p:cNvSpPr>
            <a:spLocks noGrp="1"/>
          </p:cNvSpPr>
          <p:nvPr>
            <p:ph type="sldNum" sz="quarter" idx="5"/>
          </p:nvPr>
        </p:nvSpPr>
        <p:spPr/>
        <p:txBody>
          <a:bodyPr/>
          <a:lstStyle/>
          <a:p>
            <a:fld id="{9F48CD7E-1197-9041-9EA9-3B1097BE463D}" type="slidenum">
              <a:rPr lang="en-US" smtClean="0"/>
              <a:t>15</a:t>
            </a:fld>
            <a:endParaRPr lang="en-US"/>
          </a:p>
        </p:txBody>
      </p:sp>
    </p:spTree>
    <p:extLst>
      <p:ext uri="{BB962C8B-B14F-4D97-AF65-F5344CB8AC3E}">
        <p14:creationId xmlns:p14="http://schemas.microsoft.com/office/powerpoint/2010/main" val="2790473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Ok – back to our list of bold yellow statements, what’s next, let’s talk about...</a:t>
            </a: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16</a:t>
            </a:fld>
            <a:endParaRPr lang="en-US"/>
          </a:p>
        </p:txBody>
      </p:sp>
    </p:spTree>
    <p:extLst>
      <p:ext uri="{BB962C8B-B14F-4D97-AF65-F5344CB8AC3E}">
        <p14:creationId xmlns:p14="http://schemas.microsoft.com/office/powerpoint/2010/main" val="2730421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Flutter performant? The answer lies in how Flutter approaches rendering to the screen and how it is unique in this respect? Let’s look under the covers at how mobile development with Flutter works to get an idea.</a:t>
            </a:r>
            <a:endParaRPr dirty="0"/>
          </a:p>
        </p:txBody>
      </p:sp>
      <p:sp>
        <p:nvSpPr>
          <p:cNvPr id="4" name="Slide Number Placeholder 3"/>
          <p:cNvSpPr>
            <a:spLocks noGrp="1"/>
          </p:cNvSpPr>
          <p:nvPr>
            <p:ph type="sldNum" sz="quarter" idx="5"/>
          </p:nvPr>
        </p:nvSpPr>
        <p:spPr/>
        <p:txBody>
          <a:bodyPr/>
          <a:lstStyle/>
          <a:p>
            <a:fld id="{9F48CD7E-1197-9041-9EA9-3B1097BE463D}" type="slidenum">
              <a:rPr lang="en-US" smtClean="0"/>
              <a:t>17</a:t>
            </a:fld>
            <a:endParaRPr lang="en-US"/>
          </a:p>
        </p:txBody>
      </p:sp>
    </p:spTree>
    <p:extLst>
      <p:ext uri="{BB962C8B-B14F-4D97-AF65-F5344CB8AC3E}">
        <p14:creationId xmlns:p14="http://schemas.microsoft.com/office/powerpoint/2010/main" val="3269121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Let’s talk about the current day. This is how native mobile apps work for the most part.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 the left side in green, your app uses Native Code to communicate with the underlying native OEM Widgets from Google and Apple. These are shown in blue on the right. These Widgets then draw themselves on the screen using a canvas and handle incoming events with handlers. The Canvas and Events are managed by the OEM Widgets which interact with your app.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What is a good example of a OEM Widget? How about a raised button on Android and iOS? These are both widgets provided by Google and Apple as part of the Android SDK and iOS SDK. The look and feel of them is managed by these SDKs.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your app wants to communicate with platform services like location data, Bluetooth connectivity, and audio you use the same SDK to communicate with these platform services.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is what current day mobile app development looks like.</a:t>
            </a:r>
          </a:p>
        </p:txBody>
      </p:sp>
      <p:sp>
        <p:nvSpPr>
          <p:cNvPr id="4" name="Slide Number Placeholder 3"/>
          <p:cNvSpPr>
            <a:spLocks noGrp="1"/>
          </p:cNvSpPr>
          <p:nvPr>
            <p:ph type="sldNum" sz="quarter" idx="5"/>
          </p:nvPr>
        </p:nvSpPr>
        <p:spPr/>
        <p:txBody>
          <a:bodyPr/>
          <a:lstStyle/>
          <a:p>
            <a:fld id="{9F48CD7E-1197-9041-9EA9-3B1097BE463D}" type="slidenum">
              <a:rPr lang="en-US" smtClean="0"/>
              <a:t>18</a:t>
            </a:fld>
            <a:endParaRPr lang="en-US"/>
          </a:p>
        </p:txBody>
      </p:sp>
    </p:spTree>
    <p:extLst>
      <p:ext uri="{BB962C8B-B14F-4D97-AF65-F5344CB8AC3E}">
        <p14:creationId xmlns:p14="http://schemas.microsoft.com/office/powerpoint/2010/main" val="295026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Ok, let’s rewind to when the first iPhone and iPad were released.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So after Apple first released the iPhone and iPad, and before they had an SDK they suggested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apps written for </a:t>
            </a:r>
            <a:r>
              <a:rPr lang="en-US" sz="1200" kern="1200" dirty="0" err="1">
                <a:solidFill>
                  <a:schemeClr val="tx1"/>
                </a:solidFill>
                <a:effectLst/>
                <a:latin typeface="+mn-lt"/>
                <a:ea typeface="+mn-ea"/>
                <a:cs typeface="+mn-cs"/>
              </a:rPr>
              <a:t>WebvVews</a:t>
            </a:r>
            <a:r>
              <a:rPr lang="en-US" sz="1200" kern="1200" dirty="0">
                <a:solidFill>
                  <a:schemeClr val="tx1"/>
                </a:solidFill>
                <a:effectLst/>
                <a:latin typeface="+mn-lt"/>
                <a:ea typeface="+mn-ea"/>
                <a:cs typeface="+mn-cs"/>
              </a:rPr>
              <a: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PhoneGap, Cordova, Ionic and other WebView based Systems for mobile development took this approach and continue to do so today.</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So the premise is, you write your app in HTML and other web languages (shown on the left in Green), and your app is hosted in a </a:t>
            </a:r>
            <a:r>
              <a:rPr lang="en-US" sz="1200" kern="1200" dirty="0" err="1">
                <a:solidFill>
                  <a:schemeClr val="tx1"/>
                </a:solidFill>
                <a:effectLst/>
                <a:latin typeface="+mn-lt"/>
                <a:ea typeface="+mn-ea"/>
                <a:cs typeface="+mn-cs"/>
              </a:rPr>
              <a:t>Webview</a:t>
            </a:r>
            <a:r>
              <a:rPr lang="en-US" sz="1200" kern="1200" dirty="0">
                <a:solidFill>
                  <a:schemeClr val="tx1"/>
                </a:solidFill>
                <a:effectLst/>
                <a:latin typeface="+mn-lt"/>
                <a:ea typeface="+mn-ea"/>
                <a:cs typeface="+mn-cs"/>
              </a:rPr>
              <a:t> on the platform (shown on the right in blue). This widget controls the canvas and events.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this scenario JavaScript runs in what we call it’s own realm and the </a:t>
            </a:r>
            <a:r>
              <a:rPr lang="en-US" sz="1200" kern="1200" dirty="0" err="1">
                <a:solidFill>
                  <a:schemeClr val="tx1"/>
                </a:solidFill>
                <a:effectLst/>
                <a:latin typeface="+mn-lt"/>
                <a:ea typeface="+mn-ea"/>
                <a:cs typeface="+mn-cs"/>
              </a:rPr>
              <a:t>Webview</a:t>
            </a:r>
            <a:r>
              <a:rPr lang="en-US" sz="1200" kern="1200" dirty="0">
                <a:solidFill>
                  <a:schemeClr val="tx1"/>
                </a:solidFill>
                <a:effectLst/>
                <a:latin typeface="+mn-lt"/>
                <a:ea typeface="+mn-ea"/>
                <a:cs typeface="+mn-cs"/>
              </a:rPr>
              <a:t> runs in it’s own realm on the platform.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 want to work with platform services you use a bridge between JavaScript and these platforms services.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 few advantages of this,</a:t>
            </a:r>
          </a:p>
          <a:p>
            <a:pPr lvl="0"/>
            <a:endParaRPr lang="en-US" sz="1200" kern="1200" dirty="0">
              <a:solidFill>
                <a:schemeClr val="tx1"/>
              </a:solidFill>
              <a:effectLst/>
              <a:latin typeface="+mn-lt"/>
              <a:ea typeface="+mn-ea"/>
              <a:cs typeface="+mn-cs"/>
            </a:endParaRPr>
          </a:p>
          <a:p>
            <a:pPr marL="228600" lvl="0" indent="-228600">
              <a:buAutoNum type="arabicPeriod"/>
            </a:pPr>
            <a:r>
              <a:rPr lang="en-US" sz="1200" kern="1200" dirty="0">
                <a:solidFill>
                  <a:schemeClr val="tx1"/>
                </a:solidFill>
                <a:effectLst/>
                <a:latin typeface="+mn-lt"/>
                <a:ea typeface="+mn-ea"/>
                <a:cs typeface="+mn-cs"/>
              </a:rPr>
              <a:t>You use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and other standardized web languages to create your app – so lower barrier to entry.</a:t>
            </a:r>
          </a:p>
          <a:p>
            <a:pPr marL="228600" lvl="0" indent="-228600">
              <a:buAutoNum type="arabicPeriod"/>
            </a:pPr>
            <a:r>
              <a:rPr lang="en-US" sz="1200" kern="1200" dirty="0">
                <a:solidFill>
                  <a:schemeClr val="tx1"/>
                </a:solidFill>
                <a:effectLst/>
                <a:latin typeface="+mn-lt"/>
                <a:ea typeface="+mn-ea"/>
                <a:cs typeface="+mn-cs"/>
              </a:rPr>
              <a:t>You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is portable.</a:t>
            </a:r>
          </a:p>
          <a:p>
            <a:pPr marL="228600" lvl="0" indent="-228600">
              <a:buAutoNum type="arabicPeriod"/>
            </a:pPr>
            <a:endParaRPr lang="en-US" sz="1200" kern="1200" dirty="0">
              <a:solidFill>
                <a:schemeClr val="tx1"/>
              </a:solidFill>
              <a:effectLst/>
              <a:latin typeface="+mn-lt"/>
              <a:ea typeface="+mn-ea"/>
              <a:cs typeface="+mn-cs"/>
            </a:endParaRPr>
          </a:p>
          <a:p>
            <a:pPr marL="0" lvl="0" indent="0">
              <a:buNone/>
            </a:pPr>
            <a:r>
              <a:rPr lang="en-US" sz="1200" kern="1200" dirty="0">
                <a:solidFill>
                  <a:schemeClr val="tx1"/>
                </a:solidFill>
                <a:effectLst/>
                <a:latin typeface="+mn-lt"/>
                <a:ea typeface="+mn-ea"/>
                <a:cs typeface="+mn-cs"/>
              </a:rPr>
              <a:t>A few disadvantages –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runs in it’s own realm, and native runs in it’s own realm. Both run fast in their own realm, but the bridge does not necessarily run quickly. </a:t>
            </a:r>
          </a:p>
        </p:txBody>
      </p:sp>
      <p:sp>
        <p:nvSpPr>
          <p:cNvPr id="4" name="Slide Number Placeholder 3"/>
          <p:cNvSpPr>
            <a:spLocks noGrp="1"/>
          </p:cNvSpPr>
          <p:nvPr>
            <p:ph type="sldNum" sz="quarter" idx="5"/>
          </p:nvPr>
        </p:nvSpPr>
        <p:spPr/>
        <p:txBody>
          <a:bodyPr/>
          <a:lstStyle/>
          <a:p>
            <a:fld id="{9F48CD7E-1197-9041-9EA9-3B1097BE463D}" type="slidenum">
              <a:rPr lang="en-US" smtClean="0"/>
              <a:t>19</a:t>
            </a:fld>
            <a:endParaRPr lang="en-US"/>
          </a:p>
        </p:txBody>
      </p:sp>
    </p:spTree>
    <p:extLst>
      <p:ext uri="{BB962C8B-B14F-4D97-AF65-F5344CB8AC3E}">
        <p14:creationId xmlns:p14="http://schemas.microsoft.com/office/powerpoint/2010/main" val="3152051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thing first – to be respectful of all attendees and to ensure you are able to get the most out of this session – this session is for those who,</a:t>
            </a:r>
          </a:p>
          <a:p>
            <a:pPr marL="0" indent="0">
              <a:buNone/>
            </a:pPr>
            <a:endParaRPr lang="en-US" dirty="0"/>
          </a:p>
          <a:p>
            <a:pPr marL="228600" indent="-228600">
              <a:buAutoNum type="arabicPeriod"/>
            </a:pPr>
            <a:r>
              <a:rPr lang="en-US" dirty="0"/>
              <a:t>Know a programming language.</a:t>
            </a:r>
          </a:p>
          <a:p>
            <a:pPr marL="228600" indent="-228600">
              <a:buAutoNum type="arabicPeriod"/>
            </a:pPr>
            <a:r>
              <a:rPr lang="en-US" dirty="0"/>
              <a:t>People who enjoy curly braces.</a:t>
            </a:r>
          </a:p>
          <a:p>
            <a:pPr marL="228600" indent="-228600">
              <a:buAutoNum type="arabicPeriod"/>
            </a:pPr>
            <a:r>
              <a:rPr lang="en-US" dirty="0"/>
              <a:t>Introductory course - no authors.</a:t>
            </a:r>
          </a:p>
          <a:p>
            <a:pPr marL="228600" indent="-228600">
              <a:buAutoNum type="arabicPeriod"/>
            </a:pPr>
            <a:r>
              <a:rPr lang="en-US" dirty="0"/>
              <a:t>No need to have done mobile development.</a:t>
            </a:r>
          </a:p>
          <a:p>
            <a:pPr marL="228600" indent="-228600">
              <a:buAutoNum type="arabicPeriod"/>
            </a:pPr>
            <a:r>
              <a:rPr lang="en-US" dirty="0"/>
              <a:t>Admin access on PC.</a:t>
            </a:r>
          </a:p>
          <a:p>
            <a:pPr marL="228600" indent="-228600">
              <a:buAutoNum type="arabicPeriod"/>
            </a:pPr>
            <a:endParaRPr lang="en-US" dirty="0"/>
          </a:p>
          <a:p>
            <a:pPr marL="0" indent="0">
              <a:buNone/>
            </a:pPr>
            <a:r>
              <a:rPr lang="en-US" dirty="0"/>
              <a:t>Ideally, have heard of Flutter, and want to learn it.</a:t>
            </a:r>
          </a:p>
        </p:txBody>
      </p:sp>
      <p:sp>
        <p:nvSpPr>
          <p:cNvPr id="4" name="Slide Number Placeholder 3"/>
          <p:cNvSpPr>
            <a:spLocks noGrp="1"/>
          </p:cNvSpPr>
          <p:nvPr>
            <p:ph type="sldNum" sz="quarter" idx="5"/>
          </p:nvPr>
        </p:nvSpPr>
        <p:spPr/>
        <p:txBody>
          <a:bodyPr/>
          <a:lstStyle/>
          <a:p>
            <a:fld id="{9F48CD7E-1197-9041-9EA9-3B1097BE463D}" type="slidenum">
              <a:rPr lang="en-US" smtClean="0"/>
              <a:t>2</a:t>
            </a:fld>
            <a:endParaRPr lang="en-US"/>
          </a:p>
        </p:txBody>
      </p:sp>
    </p:spTree>
    <p:extLst>
      <p:ext uri="{BB962C8B-B14F-4D97-AF65-F5344CB8AC3E}">
        <p14:creationId xmlns:p14="http://schemas.microsoft.com/office/powerpoint/2010/main" val="2961136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Let’s fast forward to 2015. Facebook took the covers off of React Native.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At this point, React Programming had become very popular and continues to be so today.</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React Native, Facebook added React Programming concepts to the JavaScript and </a:t>
            </a:r>
            <a:r>
              <a:rPr lang="en-US" sz="1200" kern="1200" dirty="0" err="1">
                <a:solidFill>
                  <a:schemeClr val="tx1"/>
                </a:solidFill>
                <a:effectLst/>
                <a:latin typeface="+mn-lt"/>
                <a:ea typeface="+mn-ea"/>
                <a:cs typeface="+mn-cs"/>
              </a:rPr>
              <a:t>Webview</a:t>
            </a:r>
            <a:r>
              <a:rPr lang="en-US" sz="1200" kern="1200" dirty="0">
                <a:solidFill>
                  <a:schemeClr val="tx1"/>
                </a:solidFill>
                <a:effectLst/>
                <a:latin typeface="+mn-lt"/>
                <a:ea typeface="+mn-ea"/>
                <a:cs typeface="+mn-cs"/>
              </a:rPr>
              <a:t> model used earlier.</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a React Native app, you create your app in HTML, CSS and JavaScript and there is a bridge between the JavaScript and Native realms. Your JavaScript app holds a DOM for the elements on the screen and the bridge communicates that DOM to the native platform.</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React Native is hugely popular since it allow for web style programming using reactive elements on mobile.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can see the bridge is used not just between the platform services, it is also used to communicate to the native widgets on the platforms.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we discussed earlier JavaScript in this case runs in it’s own realm (in green) and the platform Widgets and services run in their own realm (in blue). Both run quickly but the bridge is not known to be super quick. How quick are we talking about?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things like animations, transitions and user swipes the bridge can be limiting. JavaScript runs fast in it’s realm, and native components run fast in their realm, but the bridge does not necessarily run fast.</a:t>
            </a:r>
          </a:p>
        </p:txBody>
      </p:sp>
      <p:sp>
        <p:nvSpPr>
          <p:cNvPr id="4" name="Slide Number Placeholder 3"/>
          <p:cNvSpPr>
            <a:spLocks noGrp="1"/>
          </p:cNvSpPr>
          <p:nvPr>
            <p:ph type="sldNum" sz="quarter" idx="5"/>
          </p:nvPr>
        </p:nvSpPr>
        <p:spPr/>
        <p:txBody>
          <a:bodyPr/>
          <a:lstStyle/>
          <a:p>
            <a:fld id="{9F48CD7E-1197-9041-9EA9-3B1097BE463D}" type="slidenum">
              <a:rPr lang="en-US" smtClean="0"/>
              <a:t>20</a:t>
            </a:fld>
            <a:endParaRPr lang="en-US"/>
          </a:p>
        </p:txBody>
      </p:sp>
    </p:spTree>
    <p:extLst>
      <p:ext uri="{BB962C8B-B14F-4D97-AF65-F5344CB8AC3E}">
        <p14:creationId xmlns:p14="http://schemas.microsoft.com/office/powerpoint/2010/main" val="452442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This is where Flutter entered the scene. Back in 2016 the Chrome team at Google did an experiment to see how they could render elements more quickly on websites.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Learnings from this experiment were rolled into a new cross platform framework called Flutter.</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Flutter, there is no bridge. This is the major difference that leads to 60 frame/second performance.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Flutter framework controls the rendering of all widgets directly on the canvas as well as handling of all events. For example, in Native Code, an iOS widget is drawn and created by the platform when one is created in your native app. The drawing and event handling is done by the platforms widget library.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Flutter, the framework draws the widget and handles events. For instance an iOS button and an Android button in Flutter are drawn on a blank canvas by the Flutter framework. They duplicate the exact functionality and are pixel perfect representations of the native widgets, they are just controlled by the Flutter framework.</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allows for quick updates of the UI since the Flutter framework can control what sections of the screen to redraw as well as what sections do not require a redraw.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Additionally to communicate with Platform Services like Location, Bluetooth, etc. the Flutter framework uses Platform Channels which call directly into the native platform code to control these.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All of this from one codebase for both iOS and Android.</a:t>
            </a:r>
          </a:p>
        </p:txBody>
      </p:sp>
      <p:sp>
        <p:nvSpPr>
          <p:cNvPr id="4" name="Slide Number Placeholder 3"/>
          <p:cNvSpPr>
            <a:spLocks noGrp="1"/>
          </p:cNvSpPr>
          <p:nvPr>
            <p:ph type="sldNum" sz="quarter" idx="5"/>
          </p:nvPr>
        </p:nvSpPr>
        <p:spPr/>
        <p:txBody>
          <a:bodyPr/>
          <a:lstStyle/>
          <a:p>
            <a:fld id="{9F48CD7E-1197-9041-9EA9-3B1097BE463D}" type="slidenum">
              <a:rPr lang="en-US" smtClean="0"/>
              <a:t>21</a:t>
            </a:fld>
            <a:endParaRPr lang="en-US"/>
          </a:p>
        </p:txBody>
      </p:sp>
    </p:spTree>
    <p:extLst>
      <p:ext uri="{BB962C8B-B14F-4D97-AF65-F5344CB8AC3E}">
        <p14:creationId xmlns:p14="http://schemas.microsoft.com/office/powerpoint/2010/main" val="1807038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Ok – back to our list of bold yellow statements, what’s next, let’s talk about...</a:t>
            </a: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22</a:t>
            </a:fld>
            <a:endParaRPr lang="en-US"/>
          </a:p>
        </p:txBody>
      </p:sp>
    </p:spTree>
    <p:extLst>
      <p:ext uri="{BB962C8B-B14F-4D97-AF65-F5344CB8AC3E}">
        <p14:creationId xmlns:p14="http://schemas.microsoft.com/office/powerpoint/2010/main" val="2176565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Flutter performant? The answer lies in how Flutter approaches rendering to the screen and how it is unique in this respect? Let’s look under the covers at how mobile development with Flutter works to get an idea.</a:t>
            </a:r>
            <a:endParaRPr dirty="0"/>
          </a:p>
        </p:txBody>
      </p:sp>
      <p:sp>
        <p:nvSpPr>
          <p:cNvPr id="4" name="Slide Number Placeholder 3"/>
          <p:cNvSpPr>
            <a:spLocks noGrp="1"/>
          </p:cNvSpPr>
          <p:nvPr>
            <p:ph type="sldNum" sz="quarter" idx="5"/>
          </p:nvPr>
        </p:nvSpPr>
        <p:spPr/>
        <p:txBody>
          <a:bodyPr/>
          <a:lstStyle/>
          <a:p>
            <a:fld id="{9F48CD7E-1197-9041-9EA9-3B1097BE463D}" type="slidenum">
              <a:rPr lang="en-US" smtClean="0"/>
              <a:t>23</a:t>
            </a:fld>
            <a:endParaRPr lang="en-US"/>
          </a:p>
        </p:txBody>
      </p:sp>
    </p:spTree>
    <p:extLst>
      <p:ext uri="{BB962C8B-B14F-4D97-AF65-F5344CB8AC3E}">
        <p14:creationId xmlns:p14="http://schemas.microsoft.com/office/powerpoint/2010/main" val="666754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One way that Flutter allows you to build apps quickly is that your UI for your app is done declaratively. </a:t>
            </a:r>
          </a:p>
          <a:p>
            <a:pPr marL="0" indent="0">
              <a:buNone/>
            </a:pPr>
            <a:endParaRPr lang="en-US" dirty="0"/>
          </a:p>
          <a:p>
            <a:pPr marL="0" indent="0">
              <a:buNone/>
            </a:pPr>
            <a:r>
              <a:rPr lang="en-US" dirty="0"/>
              <a:t>Flutter has a simple format to declaratively write UI’s that is easy to write, easy to read and controls every aspect of the screen. </a:t>
            </a:r>
          </a:p>
          <a:p>
            <a:pPr marL="0" indent="0">
              <a:buNone/>
            </a:pPr>
            <a:endParaRPr lang="en-US" dirty="0"/>
          </a:p>
          <a:p>
            <a:pPr marL="0" indent="0">
              <a:buNone/>
            </a:pPr>
            <a:r>
              <a:rPr lang="en-US" dirty="0"/>
              <a:t>This may be counter-intuitive, but there is no drag-and-drop editor for your screens – Flutter provides tools to develop in a similar quick fashion with declarative UI.</a:t>
            </a:r>
          </a:p>
          <a:p>
            <a:pPr marL="0" indent="0">
              <a:buNone/>
            </a:pPr>
            <a:endParaRPr lang="en-US" dirty="0"/>
          </a:p>
          <a:p>
            <a:pPr marL="0" indent="0">
              <a:buNone/>
            </a:pPr>
            <a:r>
              <a:rPr lang="en-US" dirty="0"/>
              <a:t>Let’s take a quick glance at some Flutter code to get an idea.</a:t>
            </a:r>
          </a:p>
        </p:txBody>
      </p:sp>
      <p:sp>
        <p:nvSpPr>
          <p:cNvPr id="4" name="Slide Number Placeholder 3"/>
          <p:cNvSpPr>
            <a:spLocks noGrp="1"/>
          </p:cNvSpPr>
          <p:nvPr>
            <p:ph type="sldNum" sz="quarter" idx="5"/>
          </p:nvPr>
        </p:nvSpPr>
        <p:spPr/>
        <p:txBody>
          <a:bodyPr/>
          <a:lstStyle/>
          <a:p>
            <a:fld id="{9F48CD7E-1197-9041-9EA9-3B1097BE463D}" type="slidenum">
              <a:rPr lang="en-US" smtClean="0"/>
              <a:t>24</a:t>
            </a:fld>
            <a:endParaRPr lang="en-US"/>
          </a:p>
        </p:txBody>
      </p:sp>
    </p:spTree>
    <p:extLst>
      <p:ext uri="{BB962C8B-B14F-4D97-AF65-F5344CB8AC3E}">
        <p14:creationId xmlns:p14="http://schemas.microsoft.com/office/powerpoint/2010/main" val="1093985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 over – what do you think it draws on the screen?</a:t>
            </a:r>
          </a:p>
        </p:txBody>
      </p:sp>
      <p:sp>
        <p:nvSpPr>
          <p:cNvPr id="4" name="Slide Number Placeholder 3"/>
          <p:cNvSpPr>
            <a:spLocks noGrp="1"/>
          </p:cNvSpPr>
          <p:nvPr>
            <p:ph type="sldNum" sz="quarter" idx="5"/>
          </p:nvPr>
        </p:nvSpPr>
        <p:spPr/>
        <p:txBody>
          <a:bodyPr/>
          <a:lstStyle/>
          <a:p>
            <a:fld id="{9F48CD7E-1197-9041-9EA9-3B1097BE463D}" type="slidenum">
              <a:rPr lang="en-US" smtClean="0"/>
              <a:t>25</a:t>
            </a:fld>
            <a:endParaRPr lang="en-US"/>
          </a:p>
        </p:txBody>
      </p:sp>
    </p:spTree>
    <p:extLst>
      <p:ext uri="{BB962C8B-B14F-4D97-AF65-F5344CB8AC3E}">
        <p14:creationId xmlns:p14="http://schemas.microsoft.com/office/powerpoint/2010/main" val="4112428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A centered column with the text ‘Hello World’ and an green star icon underneath it.</a:t>
            </a:r>
          </a:p>
        </p:txBody>
      </p:sp>
      <p:sp>
        <p:nvSpPr>
          <p:cNvPr id="4" name="Slide Number Placeholder 3"/>
          <p:cNvSpPr>
            <a:spLocks noGrp="1"/>
          </p:cNvSpPr>
          <p:nvPr>
            <p:ph type="sldNum" sz="quarter" idx="5"/>
          </p:nvPr>
        </p:nvSpPr>
        <p:spPr/>
        <p:txBody>
          <a:bodyPr/>
          <a:lstStyle/>
          <a:p>
            <a:fld id="{9F48CD7E-1197-9041-9EA9-3B1097BE463D}" type="slidenum">
              <a:rPr lang="en-US" smtClean="0"/>
              <a:t>26</a:t>
            </a:fld>
            <a:endParaRPr lang="en-US"/>
          </a:p>
        </p:txBody>
      </p:sp>
    </p:spTree>
    <p:extLst>
      <p:ext uri="{BB962C8B-B14F-4D97-AF65-F5344CB8AC3E}">
        <p14:creationId xmlns:p14="http://schemas.microsoft.com/office/powerpoint/2010/main" val="848695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 what does </a:t>
            </a:r>
            <a:r>
              <a:rPr lang="en-US" sz="1200" kern="1200" dirty="0" err="1">
                <a:solidFill>
                  <a:schemeClr val="tx1"/>
                </a:solidFill>
                <a:effectLst/>
                <a:latin typeface="+mn-lt"/>
                <a:ea typeface="+mn-ea"/>
                <a:cs typeface="+mn-cs"/>
              </a:rPr>
              <a:t>Futter</a:t>
            </a:r>
            <a:r>
              <a:rPr lang="en-US" sz="1200" kern="1200" dirty="0">
                <a:solidFill>
                  <a:schemeClr val="tx1"/>
                </a:solidFill>
                <a:effectLst/>
                <a:latin typeface="+mn-lt"/>
                <a:ea typeface="+mn-ea"/>
                <a:cs typeface="+mn-cs"/>
              </a:rPr>
              <a:t> code look like? Let’s take a quick look.</a:t>
            </a:r>
          </a:p>
        </p:txBody>
      </p:sp>
      <p:sp>
        <p:nvSpPr>
          <p:cNvPr id="4" name="Slide Number Placeholder 3"/>
          <p:cNvSpPr>
            <a:spLocks noGrp="1"/>
          </p:cNvSpPr>
          <p:nvPr>
            <p:ph type="sldNum" sz="quarter" idx="5"/>
          </p:nvPr>
        </p:nvSpPr>
        <p:spPr/>
        <p:txBody>
          <a:bodyPr/>
          <a:lstStyle/>
          <a:p>
            <a:fld id="{9F48CD7E-1197-9041-9EA9-3B1097BE463D}" type="slidenum">
              <a:rPr lang="en-US" smtClean="0"/>
              <a:t>27</a:t>
            </a:fld>
            <a:endParaRPr lang="en-US"/>
          </a:p>
        </p:txBody>
      </p:sp>
    </p:spTree>
    <p:extLst>
      <p:ext uri="{BB962C8B-B14F-4D97-AF65-F5344CB8AC3E}">
        <p14:creationId xmlns:p14="http://schemas.microsoft.com/office/powerpoint/2010/main" val="2532088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 over – what do you think it draws on the screen?</a:t>
            </a:r>
          </a:p>
        </p:txBody>
      </p:sp>
      <p:sp>
        <p:nvSpPr>
          <p:cNvPr id="4" name="Slide Number Placeholder 3"/>
          <p:cNvSpPr>
            <a:spLocks noGrp="1"/>
          </p:cNvSpPr>
          <p:nvPr>
            <p:ph type="sldNum" sz="quarter" idx="5"/>
          </p:nvPr>
        </p:nvSpPr>
        <p:spPr/>
        <p:txBody>
          <a:bodyPr/>
          <a:lstStyle/>
          <a:p>
            <a:fld id="{9F48CD7E-1197-9041-9EA9-3B1097BE463D}" type="slidenum">
              <a:rPr lang="en-US" smtClean="0"/>
              <a:t>28</a:t>
            </a:fld>
            <a:endParaRPr lang="en-US"/>
          </a:p>
        </p:txBody>
      </p:sp>
    </p:spTree>
    <p:extLst>
      <p:ext uri="{BB962C8B-B14F-4D97-AF65-F5344CB8AC3E}">
        <p14:creationId xmlns:p14="http://schemas.microsoft.com/office/powerpoint/2010/main" val="405998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29</a:t>
            </a:fld>
            <a:endParaRPr lang="en-US"/>
          </a:p>
        </p:txBody>
      </p:sp>
    </p:spTree>
    <p:extLst>
      <p:ext uri="{BB962C8B-B14F-4D97-AF65-F5344CB8AC3E}">
        <p14:creationId xmlns:p14="http://schemas.microsoft.com/office/powerpoint/2010/main" val="3405108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a:t>
            </a:fld>
            <a:endParaRPr lang="en-US"/>
          </a:p>
        </p:txBody>
      </p:sp>
    </p:spTree>
    <p:extLst>
      <p:ext uri="{BB962C8B-B14F-4D97-AF65-F5344CB8AC3E}">
        <p14:creationId xmlns:p14="http://schemas.microsoft.com/office/powerpoint/2010/main" val="2857222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30</a:t>
            </a:fld>
            <a:endParaRPr lang="en-US"/>
          </a:p>
        </p:txBody>
      </p:sp>
    </p:spTree>
    <p:extLst>
      <p:ext uri="{BB962C8B-B14F-4D97-AF65-F5344CB8AC3E}">
        <p14:creationId xmlns:p14="http://schemas.microsoft.com/office/powerpoint/2010/main" val="972094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31</a:t>
            </a:fld>
            <a:endParaRPr lang="en-US"/>
          </a:p>
        </p:txBody>
      </p:sp>
    </p:spTree>
    <p:extLst>
      <p:ext uri="{BB962C8B-B14F-4D97-AF65-F5344CB8AC3E}">
        <p14:creationId xmlns:p14="http://schemas.microsoft.com/office/powerpoint/2010/main" val="136758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32</a:t>
            </a:fld>
            <a:endParaRPr lang="en-US"/>
          </a:p>
        </p:txBody>
      </p:sp>
    </p:spTree>
    <p:extLst>
      <p:ext uri="{BB962C8B-B14F-4D97-AF65-F5344CB8AC3E}">
        <p14:creationId xmlns:p14="http://schemas.microsoft.com/office/powerpoint/2010/main" val="178651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33</a:t>
            </a:fld>
            <a:endParaRPr lang="en-US"/>
          </a:p>
        </p:txBody>
      </p:sp>
    </p:spTree>
    <p:extLst>
      <p:ext uri="{BB962C8B-B14F-4D97-AF65-F5344CB8AC3E}">
        <p14:creationId xmlns:p14="http://schemas.microsoft.com/office/powerpoint/2010/main" val="3179331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34</a:t>
            </a:fld>
            <a:endParaRPr lang="en-US"/>
          </a:p>
        </p:txBody>
      </p:sp>
    </p:spTree>
    <p:extLst>
      <p:ext uri="{BB962C8B-B14F-4D97-AF65-F5344CB8AC3E}">
        <p14:creationId xmlns:p14="http://schemas.microsoft.com/office/powerpoint/2010/main" val="2360872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35</a:t>
            </a:fld>
            <a:endParaRPr lang="en-US"/>
          </a:p>
        </p:txBody>
      </p:sp>
    </p:spTree>
    <p:extLst>
      <p:ext uri="{BB962C8B-B14F-4D97-AF65-F5344CB8AC3E}">
        <p14:creationId xmlns:p14="http://schemas.microsoft.com/office/powerpoint/2010/main" val="2858130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36</a:t>
            </a:fld>
            <a:endParaRPr lang="en-US"/>
          </a:p>
        </p:txBody>
      </p:sp>
    </p:spTree>
    <p:extLst>
      <p:ext uri="{BB962C8B-B14F-4D97-AF65-F5344CB8AC3E}">
        <p14:creationId xmlns:p14="http://schemas.microsoft.com/office/powerpoint/2010/main" val="2426772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37</a:t>
            </a:fld>
            <a:endParaRPr lang="en-US"/>
          </a:p>
        </p:txBody>
      </p:sp>
    </p:spTree>
    <p:extLst>
      <p:ext uri="{BB962C8B-B14F-4D97-AF65-F5344CB8AC3E}">
        <p14:creationId xmlns:p14="http://schemas.microsoft.com/office/powerpoint/2010/main" val="2440085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38</a:t>
            </a:fld>
            <a:endParaRPr lang="en-US"/>
          </a:p>
        </p:txBody>
      </p:sp>
    </p:spTree>
    <p:extLst>
      <p:ext uri="{BB962C8B-B14F-4D97-AF65-F5344CB8AC3E}">
        <p14:creationId xmlns:p14="http://schemas.microsoft.com/office/powerpoint/2010/main" val="4055948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39</a:t>
            </a:fld>
            <a:endParaRPr lang="en-US"/>
          </a:p>
        </p:txBody>
      </p:sp>
    </p:spTree>
    <p:extLst>
      <p:ext uri="{BB962C8B-B14F-4D97-AF65-F5344CB8AC3E}">
        <p14:creationId xmlns:p14="http://schemas.microsoft.com/office/powerpoint/2010/main" val="3600687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 let’s talk about Flutter. </a:t>
            </a:r>
          </a:p>
          <a:p>
            <a:pPr marL="0" indent="0">
              <a:buNone/>
            </a:pPr>
            <a:endParaRPr lang="en-US" dirty="0"/>
          </a:p>
          <a:p>
            <a:pPr marL="0" indent="0">
              <a:buNone/>
            </a:pPr>
            <a:r>
              <a:rPr lang="en-US" dirty="0"/>
              <a:t>Here is the question that you should ask yourself when determining if Flutter is the right fit for your project.</a:t>
            </a:r>
          </a:p>
          <a:p>
            <a:pPr marL="0" indent="0">
              <a:buNone/>
            </a:pPr>
            <a:endParaRPr lang="en-US" dirty="0"/>
          </a:p>
          <a:p>
            <a:pPr marL="0" indent="0">
              <a:buNone/>
            </a:pPr>
            <a:r>
              <a:rPr lang="en-US" dirty="0"/>
              <a:t>Let’s break this statement down - </a:t>
            </a:r>
          </a:p>
        </p:txBody>
      </p:sp>
      <p:sp>
        <p:nvSpPr>
          <p:cNvPr id="4" name="Slide Number Placeholder 3"/>
          <p:cNvSpPr>
            <a:spLocks noGrp="1"/>
          </p:cNvSpPr>
          <p:nvPr>
            <p:ph type="sldNum" sz="quarter" idx="5"/>
          </p:nvPr>
        </p:nvSpPr>
        <p:spPr/>
        <p:txBody>
          <a:bodyPr/>
          <a:lstStyle/>
          <a:p>
            <a:fld id="{9F48CD7E-1197-9041-9EA9-3B1097BE463D}" type="slidenum">
              <a:rPr lang="en-US" smtClean="0"/>
              <a:t>4</a:t>
            </a:fld>
            <a:endParaRPr lang="en-US"/>
          </a:p>
        </p:txBody>
      </p:sp>
    </p:spTree>
    <p:extLst>
      <p:ext uri="{BB962C8B-B14F-4D97-AF65-F5344CB8AC3E}">
        <p14:creationId xmlns:p14="http://schemas.microsoft.com/office/powerpoint/2010/main" val="2196018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40</a:t>
            </a:fld>
            <a:endParaRPr lang="en-US"/>
          </a:p>
        </p:txBody>
      </p:sp>
    </p:spTree>
    <p:extLst>
      <p:ext uri="{BB962C8B-B14F-4D97-AF65-F5344CB8AC3E}">
        <p14:creationId xmlns:p14="http://schemas.microsoft.com/office/powerpoint/2010/main" val="3125341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41</a:t>
            </a:fld>
            <a:endParaRPr lang="en-US"/>
          </a:p>
        </p:txBody>
      </p:sp>
    </p:spTree>
    <p:extLst>
      <p:ext uri="{BB962C8B-B14F-4D97-AF65-F5344CB8AC3E}">
        <p14:creationId xmlns:p14="http://schemas.microsoft.com/office/powerpoint/2010/main" val="20909447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42</a:t>
            </a:fld>
            <a:endParaRPr lang="en-US"/>
          </a:p>
        </p:txBody>
      </p:sp>
    </p:spTree>
    <p:extLst>
      <p:ext uri="{BB962C8B-B14F-4D97-AF65-F5344CB8AC3E}">
        <p14:creationId xmlns:p14="http://schemas.microsoft.com/office/powerpoint/2010/main" val="2453390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43</a:t>
            </a:fld>
            <a:endParaRPr lang="en-US"/>
          </a:p>
        </p:txBody>
      </p:sp>
    </p:spTree>
    <p:extLst>
      <p:ext uri="{BB962C8B-B14F-4D97-AF65-F5344CB8AC3E}">
        <p14:creationId xmlns:p14="http://schemas.microsoft.com/office/powerpoint/2010/main" val="11815525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44</a:t>
            </a:fld>
            <a:endParaRPr lang="en-US"/>
          </a:p>
        </p:txBody>
      </p:sp>
    </p:spTree>
    <p:extLst>
      <p:ext uri="{BB962C8B-B14F-4D97-AF65-F5344CB8AC3E}">
        <p14:creationId xmlns:p14="http://schemas.microsoft.com/office/powerpoint/2010/main" val="702614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45</a:t>
            </a:fld>
            <a:endParaRPr lang="en-US"/>
          </a:p>
        </p:txBody>
      </p:sp>
    </p:spTree>
    <p:extLst>
      <p:ext uri="{BB962C8B-B14F-4D97-AF65-F5344CB8AC3E}">
        <p14:creationId xmlns:p14="http://schemas.microsoft.com/office/powerpoint/2010/main" val="4063788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46</a:t>
            </a:fld>
            <a:endParaRPr lang="en-US"/>
          </a:p>
        </p:txBody>
      </p:sp>
    </p:spTree>
    <p:extLst>
      <p:ext uri="{BB962C8B-B14F-4D97-AF65-F5344CB8AC3E}">
        <p14:creationId xmlns:p14="http://schemas.microsoft.com/office/powerpoint/2010/main" val="2016523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47</a:t>
            </a:fld>
            <a:endParaRPr lang="en-US"/>
          </a:p>
        </p:txBody>
      </p:sp>
    </p:spTree>
    <p:extLst>
      <p:ext uri="{BB962C8B-B14F-4D97-AF65-F5344CB8AC3E}">
        <p14:creationId xmlns:p14="http://schemas.microsoft.com/office/powerpoint/2010/main" val="786285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48</a:t>
            </a:fld>
            <a:endParaRPr lang="en-US"/>
          </a:p>
        </p:txBody>
      </p:sp>
    </p:spTree>
    <p:extLst>
      <p:ext uri="{BB962C8B-B14F-4D97-AF65-F5344CB8AC3E}">
        <p14:creationId xmlns:p14="http://schemas.microsoft.com/office/powerpoint/2010/main" val="3382981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49</a:t>
            </a:fld>
            <a:endParaRPr lang="en-US"/>
          </a:p>
        </p:txBody>
      </p:sp>
    </p:spTree>
    <p:extLst>
      <p:ext uri="{BB962C8B-B14F-4D97-AF65-F5344CB8AC3E}">
        <p14:creationId xmlns:p14="http://schemas.microsoft.com/office/powerpoint/2010/main" val="3637808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 let’s break that down, here are the bold statements about Flutter (in yellow – because yellow is important).</a:t>
            </a:r>
          </a:p>
          <a:p>
            <a:pPr marL="0" indent="0">
              <a:buNone/>
            </a:pPr>
            <a:endParaRPr lang="en-US" dirty="0"/>
          </a:p>
          <a:p>
            <a:pPr marL="0" indent="0">
              <a:buNone/>
            </a:pPr>
            <a:r>
              <a:rPr lang="en-US" dirty="0"/>
              <a:t>Let’s break this down, and discuss each one starting with,</a:t>
            </a:r>
          </a:p>
        </p:txBody>
      </p:sp>
      <p:sp>
        <p:nvSpPr>
          <p:cNvPr id="4" name="Slide Number Placeholder 3"/>
          <p:cNvSpPr>
            <a:spLocks noGrp="1"/>
          </p:cNvSpPr>
          <p:nvPr>
            <p:ph type="sldNum" sz="quarter" idx="5"/>
          </p:nvPr>
        </p:nvSpPr>
        <p:spPr/>
        <p:txBody>
          <a:bodyPr/>
          <a:lstStyle/>
          <a:p>
            <a:fld id="{9F48CD7E-1197-9041-9EA9-3B1097BE463D}" type="slidenum">
              <a:rPr lang="en-US" smtClean="0"/>
              <a:t>5</a:t>
            </a:fld>
            <a:endParaRPr lang="en-US"/>
          </a:p>
        </p:txBody>
      </p:sp>
    </p:spTree>
    <p:extLst>
      <p:ext uri="{BB962C8B-B14F-4D97-AF65-F5344CB8AC3E}">
        <p14:creationId xmlns:p14="http://schemas.microsoft.com/office/powerpoint/2010/main" val="2484052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50</a:t>
            </a:fld>
            <a:endParaRPr lang="en-US"/>
          </a:p>
        </p:txBody>
      </p:sp>
    </p:spTree>
    <p:extLst>
      <p:ext uri="{BB962C8B-B14F-4D97-AF65-F5344CB8AC3E}">
        <p14:creationId xmlns:p14="http://schemas.microsoft.com/office/powerpoint/2010/main" val="3828068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51</a:t>
            </a:fld>
            <a:endParaRPr lang="en-US"/>
          </a:p>
        </p:txBody>
      </p:sp>
    </p:spTree>
    <p:extLst>
      <p:ext uri="{BB962C8B-B14F-4D97-AF65-F5344CB8AC3E}">
        <p14:creationId xmlns:p14="http://schemas.microsoft.com/office/powerpoint/2010/main" val="10186860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52</a:t>
            </a:fld>
            <a:endParaRPr lang="en-US"/>
          </a:p>
        </p:txBody>
      </p:sp>
    </p:spTree>
    <p:extLst>
      <p:ext uri="{BB962C8B-B14F-4D97-AF65-F5344CB8AC3E}">
        <p14:creationId xmlns:p14="http://schemas.microsoft.com/office/powerpoint/2010/main" val="533749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53</a:t>
            </a:fld>
            <a:endParaRPr lang="en-US"/>
          </a:p>
        </p:txBody>
      </p:sp>
    </p:spTree>
    <p:extLst>
      <p:ext uri="{BB962C8B-B14F-4D97-AF65-F5344CB8AC3E}">
        <p14:creationId xmlns:p14="http://schemas.microsoft.com/office/powerpoint/2010/main" val="9247399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54</a:t>
            </a:fld>
            <a:endParaRPr lang="en-US"/>
          </a:p>
        </p:txBody>
      </p:sp>
    </p:spTree>
    <p:extLst>
      <p:ext uri="{BB962C8B-B14F-4D97-AF65-F5344CB8AC3E}">
        <p14:creationId xmlns:p14="http://schemas.microsoft.com/office/powerpoint/2010/main" val="4292723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55</a:t>
            </a:fld>
            <a:endParaRPr lang="en-US"/>
          </a:p>
        </p:txBody>
      </p:sp>
    </p:spTree>
    <p:extLst>
      <p:ext uri="{BB962C8B-B14F-4D97-AF65-F5344CB8AC3E}">
        <p14:creationId xmlns:p14="http://schemas.microsoft.com/office/powerpoint/2010/main" val="21205920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56</a:t>
            </a:fld>
            <a:endParaRPr lang="en-US"/>
          </a:p>
        </p:txBody>
      </p:sp>
    </p:spTree>
    <p:extLst>
      <p:ext uri="{BB962C8B-B14F-4D97-AF65-F5344CB8AC3E}">
        <p14:creationId xmlns:p14="http://schemas.microsoft.com/office/powerpoint/2010/main" val="30577934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57</a:t>
            </a:fld>
            <a:endParaRPr lang="en-US"/>
          </a:p>
        </p:txBody>
      </p:sp>
    </p:spTree>
    <p:extLst>
      <p:ext uri="{BB962C8B-B14F-4D97-AF65-F5344CB8AC3E}">
        <p14:creationId xmlns:p14="http://schemas.microsoft.com/office/powerpoint/2010/main" val="2897241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58</a:t>
            </a:fld>
            <a:endParaRPr lang="en-US"/>
          </a:p>
        </p:txBody>
      </p:sp>
    </p:spTree>
    <p:extLst>
      <p:ext uri="{BB962C8B-B14F-4D97-AF65-F5344CB8AC3E}">
        <p14:creationId xmlns:p14="http://schemas.microsoft.com/office/powerpoint/2010/main" val="2693408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59</a:t>
            </a:fld>
            <a:endParaRPr lang="en-US"/>
          </a:p>
        </p:txBody>
      </p:sp>
    </p:spTree>
    <p:extLst>
      <p:ext uri="{BB962C8B-B14F-4D97-AF65-F5344CB8AC3E}">
        <p14:creationId xmlns:p14="http://schemas.microsoft.com/office/powerpoint/2010/main" val="167630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No 4 – support for multiple screens. </a:t>
            </a:r>
          </a:p>
        </p:txBody>
      </p:sp>
      <p:sp>
        <p:nvSpPr>
          <p:cNvPr id="4" name="Slide Number Placeholder 3"/>
          <p:cNvSpPr>
            <a:spLocks noGrp="1"/>
          </p:cNvSpPr>
          <p:nvPr>
            <p:ph type="sldNum" sz="quarter" idx="5"/>
          </p:nvPr>
        </p:nvSpPr>
        <p:spPr/>
        <p:txBody>
          <a:bodyPr/>
          <a:lstStyle/>
          <a:p>
            <a:fld id="{9F48CD7E-1197-9041-9EA9-3B1097BE463D}" type="slidenum">
              <a:rPr lang="en-US" smtClean="0"/>
              <a:t>6</a:t>
            </a:fld>
            <a:endParaRPr lang="en-US"/>
          </a:p>
        </p:txBody>
      </p:sp>
    </p:spTree>
    <p:extLst>
      <p:ext uri="{BB962C8B-B14F-4D97-AF65-F5344CB8AC3E}">
        <p14:creationId xmlns:p14="http://schemas.microsoft.com/office/powerpoint/2010/main" val="36305761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60</a:t>
            </a:fld>
            <a:endParaRPr lang="en-US"/>
          </a:p>
        </p:txBody>
      </p:sp>
    </p:spTree>
    <p:extLst>
      <p:ext uri="{BB962C8B-B14F-4D97-AF65-F5344CB8AC3E}">
        <p14:creationId xmlns:p14="http://schemas.microsoft.com/office/powerpoint/2010/main" val="2875384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61</a:t>
            </a:fld>
            <a:endParaRPr lang="en-US"/>
          </a:p>
        </p:txBody>
      </p:sp>
    </p:spTree>
    <p:extLst>
      <p:ext uri="{BB962C8B-B14F-4D97-AF65-F5344CB8AC3E}">
        <p14:creationId xmlns:p14="http://schemas.microsoft.com/office/powerpoint/2010/main" val="3464081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62</a:t>
            </a:fld>
            <a:endParaRPr lang="en-US"/>
          </a:p>
        </p:txBody>
      </p:sp>
    </p:spTree>
    <p:extLst>
      <p:ext uri="{BB962C8B-B14F-4D97-AF65-F5344CB8AC3E}">
        <p14:creationId xmlns:p14="http://schemas.microsoft.com/office/powerpoint/2010/main" val="3233313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63</a:t>
            </a:fld>
            <a:endParaRPr lang="en-US"/>
          </a:p>
        </p:txBody>
      </p:sp>
    </p:spTree>
    <p:extLst>
      <p:ext uri="{BB962C8B-B14F-4D97-AF65-F5344CB8AC3E}">
        <p14:creationId xmlns:p14="http://schemas.microsoft.com/office/powerpoint/2010/main" val="42176928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64</a:t>
            </a:fld>
            <a:endParaRPr lang="en-US"/>
          </a:p>
        </p:txBody>
      </p:sp>
    </p:spTree>
    <p:extLst>
      <p:ext uri="{BB962C8B-B14F-4D97-AF65-F5344CB8AC3E}">
        <p14:creationId xmlns:p14="http://schemas.microsoft.com/office/powerpoint/2010/main" val="38437651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65</a:t>
            </a:fld>
            <a:endParaRPr lang="en-US"/>
          </a:p>
        </p:txBody>
      </p:sp>
    </p:spTree>
    <p:extLst>
      <p:ext uri="{BB962C8B-B14F-4D97-AF65-F5344CB8AC3E}">
        <p14:creationId xmlns:p14="http://schemas.microsoft.com/office/powerpoint/2010/main" val="3519400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66</a:t>
            </a:fld>
            <a:endParaRPr lang="en-US"/>
          </a:p>
        </p:txBody>
      </p:sp>
    </p:spTree>
    <p:extLst>
      <p:ext uri="{BB962C8B-B14F-4D97-AF65-F5344CB8AC3E}">
        <p14:creationId xmlns:p14="http://schemas.microsoft.com/office/powerpoint/2010/main" val="120569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Let’s take a look at the current platforms that Flutter supports.</a:t>
            </a:r>
          </a:p>
          <a:p>
            <a:pPr marL="0" indent="0">
              <a:buNone/>
            </a:pPr>
            <a:endParaRPr lang="en-US" dirty="0"/>
          </a:p>
          <a:p>
            <a:pPr marL="0" indent="0">
              <a:buNone/>
            </a:pPr>
            <a:r>
              <a:rPr lang="en-US" dirty="0"/>
              <a:t>iOS and Android – Stable</a:t>
            </a:r>
          </a:p>
          <a:p>
            <a:pPr marL="0" indent="0">
              <a:buNone/>
            </a:pPr>
            <a:r>
              <a:rPr lang="en-US" dirty="0"/>
              <a:t>Web – Beta – just moved into Beta on Dec 11, 2019 - this means the next step is stable </a:t>
            </a:r>
          </a:p>
          <a:p>
            <a:pPr marL="0" indent="0">
              <a:buNone/>
            </a:pPr>
            <a:r>
              <a:rPr lang="en-US" dirty="0"/>
              <a:t>macOS – Alpha - just announced on Dec 11, 2019 – Beta next</a:t>
            </a:r>
          </a:p>
          <a:p>
            <a:pPr marL="0" indent="0">
              <a:buNone/>
            </a:pPr>
            <a:r>
              <a:rPr lang="en-US" dirty="0"/>
              <a:t>Windows and Linux – Technical Preview</a:t>
            </a:r>
          </a:p>
          <a:p>
            <a:pPr marL="0" indent="0">
              <a:buNone/>
            </a:pPr>
            <a:endParaRPr lang="en-US" dirty="0"/>
          </a:p>
          <a:p>
            <a:pPr marL="0" indent="0">
              <a:buNone/>
            </a:pPr>
            <a:r>
              <a:rPr lang="en-US" dirty="0"/>
              <a:t>So as you can tell, Flutter is capable of creating apps that run on multiple platforms whether it be mobile, web or desktop operating systems. With this multiple platform support comes multiple screens. Let’s get back to breaking down our bold statement about Flutter.</a:t>
            </a:r>
          </a:p>
        </p:txBody>
      </p:sp>
      <p:sp>
        <p:nvSpPr>
          <p:cNvPr id="4" name="Slide Number Placeholder 3"/>
          <p:cNvSpPr>
            <a:spLocks noGrp="1"/>
          </p:cNvSpPr>
          <p:nvPr>
            <p:ph type="sldNum" sz="quarter" idx="5"/>
          </p:nvPr>
        </p:nvSpPr>
        <p:spPr/>
        <p:txBody>
          <a:bodyPr/>
          <a:lstStyle/>
          <a:p>
            <a:fld id="{9F48CD7E-1197-9041-9EA9-3B1097BE463D}" type="slidenum">
              <a:rPr lang="en-US" smtClean="0"/>
              <a:t>7</a:t>
            </a:fld>
            <a:endParaRPr lang="en-US"/>
          </a:p>
        </p:txBody>
      </p:sp>
    </p:spTree>
    <p:extLst>
      <p:ext uri="{BB962C8B-B14F-4D97-AF65-F5344CB8AC3E}">
        <p14:creationId xmlns:p14="http://schemas.microsoft.com/office/powerpoint/2010/main" val="1112498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Ok – back to our list of bold yellow statements, what’s next, let’s talk about...</a:t>
            </a: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8</a:t>
            </a:fld>
            <a:endParaRPr lang="en-US"/>
          </a:p>
        </p:txBody>
      </p:sp>
    </p:spTree>
    <p:extLst>
      <p:ext uri="{BB962C8B-B14F-4D97-AF65-F5344CB8AC3E}">
        <p14:creationId xmlns:p14="http://schemas.microsoft.com/office/powerpoint/2010/main" val="189413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No 4 – support for multiple screens. </a:t>
            </a:r>
          </a:p>
        </p:txBody>
      </p:sp>
      <p:sp>
        <p:nvSpPr>
          <p:cNvPr id="4" name="Slide Number Placeholder 3"/>
          <p:cNvSpPr>
            <a:spLocks noGrp="1"/>
          </p:cNvSpPr>
          <p:nvPr>
            <p:ph type="sldNum" sz="quarter" idx="5"/>
          </p:nvPr>
        </p:nvSpPr>
        <p:spPr/>
        <p:txBody>
          <a:bodyPr/>
          <a:lstStyle/>
          <a:p>
            <a:fld id="{9F48CD7E-1197-9041-9EA9-3B1097BE463D}" type="slidenum">
              <a:rPr lang="en-US" smtClean="0"/>
              <a:t>9</a:t>
            </a:fld>
            <a:endParaRPr lang="en-US"/>
          </a:p>
        </p:txBody>
      </p:sp>
    </p:spTree>
    <p:extLst>
      <p:ext uri="{BB962C8B-B14F-4D97-AF65-F5344CB8AC3E}">
        <p14:creationId xmlns:p14="http://schemas.microsoft.com/office/powerpoint/2010/main" val="4022833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8EF3ED9-A8D5-3543-9986-EC3F973AC103}"/>
              </a:ext>
            </a:extLst>
          </p:cNvPr>
          <p:cNvPicPr>
            <a:picLocks noChangeAspect="1"/>
          </p:cNvPicPr>
          <p:nvPr userDrawn="1"/>
        </p:nvPicPr>
        <p:blipFill>
          <a:blip r:embed="rId2"/>
          <a:stretch>
            <a:fillRect/>
          </a:stretch>
        </p:blipFill>
        <p:spPr>
          <a:xfrm>
            <a:off x="263436" y="6240113"/>
            <a:ext cx="1930356" cy="234591"/>
          </a:xfrm>
          <a:prstGeom prst="rect">
            <a:avLst/>
          </a:prstGeom>
        </p:spPr>
      </p:pic>
      <p:sp>
        <p:nvSpPr>
          <p:cNvPr id="11" name="Title 1">
            <a:extLst>
              <a:ext uri="{FF2B5EF4-FFF2-40B4-BE49-F238E27FC236}">
                <a16:creationId xmlns:a16="http://schemas.microsoft.com/office/drawing/2014/main" id="{3DDE2DEF-A2DA-7144-814D-951649ECDBE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92ACB31F-22D5-9342-AFCD-7AEE8CA59246}"/>
              </a:ext>
            </a:extLst>
          </p:cNvPr>
          <p:cNvSpPr>
            <a:spLocks noGrp="1"/>
          </p:cNvSpPr>
          <p:nvPr>
            <p:ph type="subTitle" idx="1"/>
          </p:nvPr>
        </p:nvSpPr>
        <p:spPr>
          <a:xfrm>
            <a:off x="1524000" y="3602038"/>
            <a:ext cx="9144000" cy="1655762"/>
          </a:xfrm>
        </p:spPr>
        <p:txBody>
          <a:bodyPr/>
          <a:lstStyle>
            <a:lvl1pPr marL="0" indent="0" algn="ctr">
              <a:buNone/>
              <a:defRPr sz="2400">
                <a:solidFill>
                  <a:srgbClr val="D3262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4C7F26C-59AD-C74B-8AB4-47DA5D7FAE6F}"/>
              </a:ext>
            </a:extLst>
          </p:cNvPr>
          <p:cNvSpPr>
            <a:spLocks noGrp="1"/>
          </p:cNvSpPr>
          <p:nvPr>
            <p:ph type="dt" sz="half" idx="10"/>
          </p:nvPr>
        </p:nvSpPr>
        <p:spPr/>
        <p:txBody>
          <a:bodyPr/>
          <a:lstStyle/>
          <a:p>
            <a:fld id="{D5087760-35F5-1741-B2EB-290C537D6DFB}" type="datetime1">
              <a:rPr lang="en-US" smtClean="0"/>
              <a:t>12/20/19</a:t>
            </a:fld>
            <a:endParaRPr lang="en-US" dirty="0"/>
          </a:p>
        </p:txBody>
      </p:sp>
      <p:sp>
        <p:nvSpPr>
          <p:cNvPr id="7" name="Footer Placeholder 6">
            <a:extLst>
              <a:ext uri="{FF2B5EF4-FFF2-40B4-BE49-F238E27FC236}">
                <a16:creationId xmlns:a16="http://schemas.microsoft.com/office/drawing/2014/main" id="{E8712DF7-1F59-044D-829B-A1C811893EB2}"/>
              </a:ext>
            </a:extLst>
          </p:cNvPr>
          <p:cNvSpPr>
            <a:spLocks noGrp="1"/>
          </p:cNvSpPr>
          <p:nvPr>
            <p:ph type="ftr" sz="quarter" idx="11"/>
          </p:nvPr>
        </p:nvSpPr>
        <p:spPr/>
        <p:txBody>
          <a:bodyPr/>
          <a:lstStyle/>
          <a:p>
            <a:r>
              <a:rPr lang="en-US"/>
              <a:t>John Sample - x33005</a:t>
            </a:r>
          </a:p>
        </p:txBody>
      </p:sp>
      <p:sp>
        <p:nvSpPr>
          <p:cNvPr id="9" name="Slide Number Placeholder 8">
            <a:extLst>
              <a:ext uri="{FF2B5EF4-FFF2-40B4-BE49-F238E27FC236}">
                <a16:creationId xmlns:a16="http://schemas.microsoft.com/office/drawing/2014/main" id="{4D743AF8-3435-7640-AE41-B2EC446FA93E}"/>
              </a:ext>
            </a:extLst>
          </p:cNvPr>
          <p:cNvSpPr>
            <a:spLocks noGrp="1"/>
          </p:cNvSpPr>
          <p:nvPr>
            <p:ph type="sldNum" sz="quarter" idx="12"/>
          </p:nvPr>
        </p:nvSpPr>
        <p:spPr/>
        <p:txBody>
          <a:bodyPr/>
          <a:lstStyle/>
          <a:p>
            <a:fld id="{3D1785CF-2F9B-1D40-9AD4-FE45D2E55E27}" type="slidenum">
              <a:rPr lang="en-US" smtClean="0"/>
              <a:pPr/>
              <a:t>‹#›</a:t>
            </a:fld>
            <a:endParaRPr lang="en-US"/>
          </a:p>
        </p:txBody>
      </p:sp>
    </p:spTree>
    <p:extLst>
      <p:ext uri="{BB962C8B-B14F-4D97-AF65-F5344CB8AC3E}">
        <p14:creationId xmlns:p14="http://schemas.microsoft.com/office/powerpoint/2010/main" val="67100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6768E43-8554-AD4F-9499-A3183516D85F}"/>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a:p>
        </p:txBody>
      </p:sp>
      <p:pic>
        <p:nvPicPr>
          <p:cNvPr id="7" name="Picture 6">
            <a:extLst>
              <a:ext uri="{FF2B5EF4-FFF2-40B4-BE49-F238E27FC236}">
                <a16:creationId xmlns:a16="http://schemas.microsoft.com/office/drawing/2014/main" id="{8E37A691-89AB-3A4F-B7EB-7D318A625334}"/>
              </a:ext>
            </a:extLst>
          </p:cNvPr>
          <p:cNvPicPr>
            <a:picLocks noChangeAspect="1"/>
          </p:cNvPicPr>
          <p:nvPr userDrawn="1"/>
        </p:nvPicPr>
        <p:blipFill>
          <a:blip r:embed="rId2"/>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1005468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0863-5227-5D48-AAFA-980059B9E8AE}"/>
              </a:ext>
            </a:extLst>
          </p:cNvPr>
          <p:cNvSpPr>
            <a:spLocks noGrp="1"/>
          </p:cNvSpPr>
          <p:nvPr>
            <p:ph type="title"/>
          </p:nvPr>
        </p:nvSpPr>
        <p:spPr>
          <a:xfrm>
            <a:off x="831850" y="970150"/>
            <a:ext cx="10515600" cy="2852737"/>
          </a:xfrm>
          <a:prstGeom prst="rect">
            <a:avLst/>
          </a:prstGeo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BE78C86-2D2E-A748-9D78-D0FC4361FE62}"/>
              </a:ext>
            </a:extLst>
          </p:cNvPr>
          <p:cNvSpPr>
            <a:spLocks noGrp="1"/>
          </p:cNvSpPr>
          <p:nvPr>
            <p:ph type="body" idx="1"/>
          </p:nvPr>
        </p:nvSpPr>
        <p:spPr>
          <a:xfrm>
            <a:off x="831850" y="3849875"/>
            <a:ext cx="10515600" cy="1500187"/>
          </a:xfrm>
          <a:prstGeom prst="rect">
            <a:avLst/>
          </a:prstGeom>
        </p:spPr>
        <p:txBody>
          <a:bodyPr/>
          <a:lstStyle>
            <a:lvl1pPr marL="0" indent="0">
              <a:buNone/>
              <a:defRPr sz="2400">
                <a:solidFill>
                  <a:srgbClr val="D3262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a:extLst>
              <a:ext uri="{FF2B5EF4-FFF2-40B4-BE49-F238E27FC236}">
                <a16:creationId xmlns:a16="http://schemas.microsoft.com/office/drawing/2014/main" id="{FCB59749-A75E-7047-B887-1D0D1254B86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014218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930"/>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4EF661A-D07D-F34E-93BC-7E293E742E85}"/>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0CBB3EF-A5EF-7C40-8B2F-D80B3857741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227787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 Blue">
    <p:bg>
      <p:bgPr>
        <a:solidFill>
          <a:srgbClr val="041827"/>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C5D018-ADE9-624F-BFBB-AC65906CB17E}"/>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Content Placeholder 2">
            <a:extLst>
              <a:ext uri="{FF2B5EF4-FFF2-40B4-BE49-F238E27FC236}">
                <a16:creationId xmlns:a16="http://schemas.microsoft.com/office/drawing/2014/main" id="{C2AA8184-3654-7C4A-9EE1-4A4D729B2102}"/>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BAA5C8AC-8BF9-E74C-A456-FF7256F2863A}"/>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8701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ody - White Footer">
    <p:bg>
      <p:bgPr>
        <a:solidFill>
          <a:srgbClr val="04182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id="{B88A026A-A857-D747-9455-544FBD2AEE79}"/>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30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463"/>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368879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Foot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120244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Slide Number Placeholder 12">
            <a:extLst>
              <a:ext uri="{FF2B5EF4-FFF2-40B4-BE49-F238E27FC236}">
                <a16:creationId xmlns:a16="http://schemas.microsoft.com/office/drawing/2014/main" id="{01545687-1BA4-5F4A-A282-8B7F806385D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a:p>
        </p:txBody>
      </p:sp>
      <p:pic>
        <p:nvPicPr>
          <p:cNvPr id="9" name="Picture 8">
            <a:extLst>
              <a:ext uri="{FF2B5EF4-FFF2-40B4-BE49-F238E27FC236}">
                <a16:creationId xmlns:a16="http://schemas.microsoft.com/office/drawing/2014/main" id="{D39B3E61-0157-A64F-80FD-870D371E13EF}"/>
              </a:ext>
            </a:extLst>
          </p:cNvPr>
          <p:cNvPicPr>
            <a:picLocks noChangeAspect="1"/>
          </p:cNvPicPr>
          <p:nvPr userDrawn="1"/>
        </p:nvPicPr>
        <p:blipFill>
          <a:blip r:embed="rId2"/>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29519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Blue Footer">
    <p:bg>
      <p:bgPr>
        <a:solidFill>
          <a:srgbClr val="04182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44BDDD-35E0-6842-B25C-F01617C41F7F}"/>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324970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AEB64-E166-FE41-AAF9-6099475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5AA625-B6EE-6145-86CC-52E0C18A7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D5EB6-7AED-FA43-8CE6-D9B320CCB5C2}"/>
              </a:ext>
            </a:extLst>
          </p:cNvPr>
          <p:cNvSpPr>
            <a:spLocks noGrp="1"/>
          </p:cNvSpPr>
          <p:nvPr>
            <p:ph type="dt" sz="half" idx="2"/>
          </p:nvPr>
        </p:nvSpPr>
        <p:spPr>
          <a:xfrm>
            <a:off x="3949147" y="6176963"/>
            <a:ext cx="1716157" cy="365125"/>
          </a:xfrm>
          <a:prstGeom prst="rect">
            <a:avLst/>
          </a:prstGeom>
        </p:spPr>
        <p:txBody>
          <a:bodyPr vert="horz" lIns="91440" tIns="45720" rIns="91440" bIns="45720" rtlCol="0" anchor="ctr"/>
          <a:lstStyle>
            <a:lvl1pPr algn="l">
              <a:defRPr sz="1200">
                <a:solidFill>
                  <a:schemeClr val="tx1">
                    <a:tint val="75000"/>
                  </a:schemeClr>
                </a:solidFill>
                <a:latin typeface="Rocket Sans" panose="020B0602020202020204" pitchFamily="34" charset="0"/>
                <a:ea typeface="Rocket Sans" panose="020B0602020202020204" pitchFamily="34" charset="0"/>
              </a:defRPr>
            </a:lvl1pPr>
          </a:lstStyle>
          <a:p>
            <a:fld id="{0B7EFA1C-E4DE-344B-BACE-D11BF3FE26C1}" type="datetime1">
              <a:rPr lang="en-US" smtClean="0"/>
              <a:t>12/20/19</a:t>
            </a:fld>
            <a:endParaRPr lang="en-US" dirty="0"/>
          </a:p>
        </p:txBody>
      </p:sp>
      <p:sp>
        <p:nvSpPr>
          <p:cNvPr id="5" name="Footer Placeholder 4">
            <a:extLst>
              <a:ext uri="{FF2B5EF4-FFF2-40B4-BE49-F238E27FC236}">
                <a16:creationId xmlns:a16="http://schemas.microsoft.com/office/drawing/2014/main" id="{8973A66D-37BB-1F47-802E-BC576707F60C}"/>
              </a:ext>
            </a:extLst>
          </p:cNvPr>
          <p:cNvSpPr>
            <a:spLocks noGrp="1"/>
          </p:cNvSpPr>
          <p:nvPr>
            <p:ph type="ftr" sz="quarter" idx="3"/>
          </p:nvPr>
        </p:nvSpPr>
        <p:spPr>
          <a:xfrm>
            <a:off x="6023113" y="6176963"/>
            <a:ext cx="3631096" cy="365125"/>
          </a:xfrm>
          <a:prstGeom prst="rect">
            <a:avLst/>
          </a:prstGeom>
        </p:spPr>
        <p:txBody>
          <a:bodyPr vert="horz" lIns="91440" tIns="45720" rIns="91440" bIns="45720" rtlCol="0" anchor="ctr"/>
          <a:lstStyle>
            <a:lvl1pPr algn="ctr">
              <a:defRPr sz="1200">
                <a:solidFill>
                  <a:schemeClr val="tx1">
                    <a:tint val="75000"/>
                  </a:schemeClr>
                </a:solidFill>
                <a:latin typeface="Rocket Sans" panose="020B0602020202020204" pitchFamily="34" charset="0"/>
                <a:ea typeface="Rocket Sans" panose="020B0602020202020204" pitchFamily="34" charset="0"/>
              </a:defRPr>
            </a:lvl1pPr>
          </a:lstStyle>
          <a:p>
            <a:r>
              <a:rPr lang="en-US"/>
              <a:t>John Sample - x33005</a:t>
            </a:r>
          </a:p>
        </p:txBody>
      </p:sp>
      <p:sp>
        <p:nvSpPr>
          <p:cNvPr id="6" name="Slide Number Placeholder 5">
            <a:extLst>
              <a:ext uri="{FF2B5EF4-FFF2-40B4-BE49-F238E27FC236}">
                <a16:creationId xmlns:a16="http://schemas.microsoft.com/office/drawing/2014/main" id="{D7CFAB26-DFBC-CE4E-95CE-F26AF5E6213E}"/>
              </a:ext>
            </a:extLst>
          </p:cNvPr>
          <p:cNvSpPr>
            <a:spLocks noGrp="1"/>
          </p:cNvSpPr>
          <p:nvPr>
            <p:ph type="sldNum" sz="quarter" idx="4"/>
          </p:nvPr>
        </p:nvSpPr>
        <p:spPr>
          <a:xfrm>
            <a:off x="9899374" y="6176963"/>
            <a:ext cx="1454426" cy="365125"/>
          </a:xfrm>
          <a:prstGeom prst="rect">
            <a:avLst/>
          </a:prstGeom>
        </p:spPr>
        <p:txBody>
          <a:bodyPr vert="horz" lIns="91440" tIns="45720" rIns="91440" bIns="45720" rtlCol="0" anchor="ctr"/>
          <a:lstStyle>
            <a:lvl1pPr algn="r">
              <a:defRPr sz="1200">
                <a:solidFill>
                  <a:schemeClr val="tx1">
                    <a:tint val="75000"/>
                  </a:schemeClr>
                </a:solidFill>
                <a:latin typeface="Rocket Sans" panose="020B0602020202020204" pitchFamily="34" charset="0"/>
                <a:ea typeface="Rocket Sans" panose="020B0602020202020204" pitchFamily="34" charset="0"/>
              </a:defRPr>
            </a:lvl1pPr>
          </a:lstStyle>
          <a:p>
            <a:fld id="{3D1785CF-2F9B-1D40-9AD4-FE45D2E55E27}" type="slidenum">
              <a:rPr lang="en-US" smtClean="0"/>
              <a:pPr/>
              <a:t>‹#›</a:t>
            </a:fld>
            <a:endParaRPr lang="en-US"/>
          </a:p>
        </p:txBody>
      </p:sp>
    </p:spTree>
    <p:extLst>
      <p:ext uri="{BB962C8B-B14F-4D97-AF65-F5344CB8AC3E}">
        <p14:creationId xmlns:p14="http://schemas.microsoft.com/office/powerpoint/2010/main" val="2157610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3" r:id="rId6"/>
    <p:sldLayoutId id="2147483654" r:id="rId7"/>
    <p:sldLayoutId id="2147483655" r:id="rId8"/>
    <p:sldLayoutId id="2147483656" r:id="rId9"/>
    <p:sldLayoutId id="2147483657" r:id="rId10"/>
  </p:sldLayoutIdLst>
  <p:hf hdr="0"/>
  <p:txStyles>
    <p:title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donward@quickenloans.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4.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tiff"/></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tiff"/></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google-design/how-i-do-developer-ux-at-google-b21646c2c4df"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hyperlink" Target="https://www.dartlang.org/guides/get-starte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hyperlink" Target="https://api.flutter.dev/flutter/dart-ui/TextAlign-class.html" TargetMode="External"/><Relationship Id="rId13" Type="http://schemas.openxmlformats.org/officeDocument/2006/relationships/hyperlink" Target="https://api.flutter.dev/flutter/dart-core/double-class.html" TargetMode="External"/><Relationship Id="rId3" Type="http://schemas.openxmlformats.org/officeDocument/2006/relationships/hyperlink" Target="https://api.flutter.dev/flutter/widgets/Text/Text.html" TargetMode="External"/><Relationship Id="rId7" Type="http://schemas.openxmlformats.org/officeDocument/2006/relationships/hyperlink" Target="https://api.flutter.dev/flutter/painting/StrutStyle-class.html" TargetMode="External"/><Relationship Id="rId12" Type="http://schemas.openxmlformats.org/officeDocument/2006/relationships/hyperlink" Target="https://api.flutter.dev/flutter/rendering/TextOverflow-class.html"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hyperlink" Target="https://api.flutter.dev/flutter/painting/TextStyle-class.html" TargetMode="External"/><Relationship Id="rId11" Type="http://schemas.openxmlformats.org/officeDocument/2006/relationships/hyperlink" Target="https://api.flutter.dev/flutter/dart-core/bool-class.html" TargetMode="External"/><Relationship Id="rId5" Type="http://schemas.openxmlformats.org/officeDocument/2006/relationships/hyperlink" Target="https://api.flutter.dev/flutter/foundation/Key-class.html" TargetMode="External"/><Relationship Id="rId10" Type="http://schemas.openxmlformats.org/officeDocument/2006/relationships/hyperlink" Target="https://api.flutter.dev/flutter/dart-ui/Locale-class.html" TargetMode="External"/><Relationship Id="rId4" Type="http://schemas.openxmlformats.org/officeDocument/2006/relationships/hyperlink" Target="https://api.flutter.dev/flutter/dart-core/String-class.html" TargetMode="External"/><Relationship Id="rId9" Type="http://schemas.openxmlformats.org/officeDocument/2006/relationships/hyperlink" Target="https://api.flutter.dev/flutter/dart-ui/TextDirection-class.html" TargetMode="External"/><Relationship Id="rId14" Type="http://schemas.openxmlformats.org/officeDocument/2006/relationships/hyperlink" Target="https://api.flutter.dev/flutter/dart-core/int-class.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38.jpg"/><Relationship Id="rId4" Type="http://schemas.openxmlformats.org/officeDocument/2006/relationships/image" Target="../media/image3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mailto:donward@quickenloans.com"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png"/><Relationship Id="rId7"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rotWithShape="1">
          <a:blip r:embed="rId3">
            <a:alphaModFix amt="5000"/>
          </a:blip>
          <a:srcRect b="3373"/>
          <a:stretch/>
        </p:blipFill>
        <p:spPr>
          <a:xfrm flipH="1">
            <a:off x="818030" y="351233"/>
            <a:ext cx="10555941" cy="3619308"/>
          </a:xfrm>
          <a:prstGeom prst="rect">
            <a:avLst/>
          </a:prstGeom>
        </p:spPr>
      </p:pic>
      <p:sp>
        <p:nvSpPr>
          <p:cNvPr id="11" name="Title 10">
            <a:extLst>
              <a:ext uri="{FF2B5EF4-FFF2-40B4-BE49-F238E27FC236}">
                <a16:creationId xmlns:a16="http://schemas.microsoft.com/office/drawing/2014/main" id="{09464A54-0C3C-9043-B4B9-9056E74D3BAB}"/>
              </a:ext>
            </a:extLst>
          </p:cNvPr>
          <p:cNvSpPr>
            <a:spLocks noGrp="1"/>
          </p:cNvSpPr>
          <p:nvPr>
            <p:ph type="title"/>
          </p:nvPr>
        </p:nvSpPr>
        <p:spPr>
          <a:xfrm>
            <a:off x="818030" y="4169833"/>
            <a:ext cx="5457739" cy="1894276"/>
          </a:xfrm>
        </p:spPr>
        <p:txBody>
          <a:bodyPr anchor="t" anchorCtr="0">
            <a:noAutofit/>
          </a:bodyPr>
          <a:lstStyle/>
          <a:p>
            <a:r>
              <a:rPr lang="en-US" sz="3200" b="1" dirty="0"/>
              <a:t>Bringing ML to Mobile Apps – Let’s build an app to perform Face Recognition using Flutter</a:t>
            </a:r>
          </a:p>
        </p:txBody>
      </p:sp>
      <p:sp>
        <p:nvSpPr>
          <p:cNvPr id="12" name="Text Placeholder 11">
            <a:extLst>
              <a:ext uri="{FF2B5EF4-FFF2-40B4-BE49-F238E27FC236}">
                <a16:creationId xmlns:a16="http://schemas.microsoft.com/office/drawing/2014/main" id="{7A00675B-0A70-7F4D-8360-029C043FB4D0}"/>
              </a:ext>
            </a:extLst>
          </p:cNvPr>
          <p:cNvSpPr>
            <a:spLocks noGrp="1"/>
          </p:cNvSpPr>
          <p:nvPr>
            <p:ph type="body" idx="1"/>
          </p:nvPr>
        </p:nvSpPr>
        <p:spPr>
          <a:xfrm>
            <a:off x="6810561" y="4170183"/>
            <a:ext cx="4893276" cy="2171946"/>
          </a:xfrm>
        </p:spPr>
        <p:txBody>
          <a:bodyPr>
            <a:normAutofit fontScale="92500" lnSpcReduction="20000"/>
          </a:bodyPr>
          <a:lstStyle/>
          <a:p>
            <a:r>
              <a:rPr lang="en-US" sz="4400" b="1" dirty="0"/>
              <a:t>Don Ward</a:t>
            </a:r>
          </a:p>
          <a:p>
            <a:r>
              <a:rPr lang="en-US" sz="2800" b="1" dirty="0">
                <a:solidFill>
                  <a:schemeClr val="bg1"/>
                </a:solidFill>
              </a:rPr>
              <a:t>Quicken Loans</a:t>
            </a:r>
          </a:p>
          <a:p>
            <a:r>
              <a:rPr lang="en-US" sz="2800" dirty="0">
                <a:solidFill>
                  <a:schemeClr val="bg1"/>
                </a:solidFill>
              </a:rPr>
              <a:t>Senior Research Engineer</a:t>
            </a:r>
          </a:p>
          <a:p>
            <a:r>
              <a:rPr lang="en-US" sz="2800" dirty="0">
                <a:solidFill>
                  <a:schemeClr val="bg1"/>
                </a:solidFill>
                <a:hlinkClick r:id="rId4"/>
              </a:rPr>
              <a:t>donward@quickenloans.com</a:t>
            </a:r>
            <a:endParaRPr lang="en-US" sz="2800" dirty="0">
              <a:solidFill>
                <a:schemeClr val="bg1"/>
              </a:solidFill>
            </a:endParaRPr>
          </a:p>
          <a:p>
            <a:r>
              <a:rPr lang="en-US" sz="2800" dirty="0">
                <a:solidFill>
                  <a:schemeClr val="bg1"/>
                </a:solidFill>
              </a:rPr>
              <a:t>@</a:t>
            </a:r>
            <a:r>
              <a:rPr lang="en-US" sz="2800" dirty="0" err="1">
                <a:solidFill>
                  <a:schemeClr val="bg1"/>
                </a:solidFill>
              </a:rPr>
              <a:t>donwardpeng</a:t>
            </a:r>
            <a:endParaRPr lang="en-US" sz="2800" dirty="0">
              <a:solidFill>
                <a:schemeClr val="bg1"/>
              </a:solidFill>
            </a:endParaRPr>
          </a:p>
          <a:p>
            <a:endParaRPr lang="en-US" sz="2800" dirty="0">
              <a:solidFill>
                <a:schemeClr val="bg1"/>
              </a:solidFill>
            </a:endParaRPr>
          </a:p>
        </p:txBody>
      </p:sp>
      <p:cxnSp>
        <p:nvCxnSpPr>
          <p:cNvPr id="3" name="Straight Connector 2">
            <a:extLst>
              <a:ext uri="{FF2B5EF4-FFF2-40B4-BE49-F238E27FC236}">
                <a16:creationId xmlns:a16="http://schemas.microsoft.com/office/drawing/2014/main" id="{479381AC-1DBF-D64A-891E-E1C442D6AEAC}"/>
              </a:ext>
            </a:extLst>
          </p:cNvPr>
          <p:cNvCxnSpPr/>
          <p:nvPr/>
        </p:nvCxnSpPr>
        <p:spPr>
          <a:xfrm>
            <a:off x="6610865" y="4169833"/>
            <a:ext cx="0" cy="1774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754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10</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462366" y="2921168"/>
            <a:ext cx="11267267" cy="1015663"/>
          </a:xfrm>
          <a:prstGeom prst="rect">
            <a:avLst/>
          </a:prstGeom>
          <a:noFill/>
        </p:spPr>
        <p:txBody>
          <a:bodyPr wrap="square" rtlCol="0">
            <a:spAutoFit/>
          </a:bodyPr>
          <a:lstStyle/>
          <a:p>
            <a:pPr algn="ctr"/>
            <a:r>
              <a:rPr lang="en-US" sz="6000" dirty="0">
                <a:solidFill>
                  <a:schemeClr val="bg1"/>
                </a:solidFill>
                <a:latin typeface="Rocket Sans" panose="020B0602020202020204" pitchFamily="34" charset="0"/>
                <a:ea typeface="Rocket Sans" panose="020B0602020202020204" pitchFamily="34" charset="0"/>
              </a:rPr>
              <a:t>So, who is using it?</a:t>
            </a:r>
          </a:p>
        </p:txBody>
      </p:sp>
    </p:spTree>
    <p:extLst>
      <p:ext uri="{BB962C8B-B14F-4D97-AF65-F5344CB8AC3E}">
        <p14:creationId xmlns:p14="http://schemas.microsoft.com/office/powerpoint/2010/main" val="3920110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EBF4"/>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11</a:t>
            </a:fld>
            <a:endParaRPr lang="en-US"/>
          </a:p>
        </p:txBody>
      </p:sp>
      <p:pic>
        <p:nvPicPr>
          <p:cNvPr id="10" name="Picture 9">
            <a:extLst>
              <a:ext uri="{FF2B5EF4-FFF2-40B4-BE49-F238E27FC236}">
                <a16:creationId xmlns:a16="http://schemas.microsoft.com/office/drawing/2014/main" id="{630BAB83-004A-4041-B498-B5C54411240F}"/>
              </a:ext>
            </a:extLst>
          </p:cNvPr>
          <p:cNvPicPr>
            <a:picLocks noChangeAspect="1"/>
          </p:cNvPicPr>
          <p:nvPr/>
        </p:nvPicPr>
        <p:blipFill>
          <a:blip r:embed="rId3"/>
          <a:stretch>
            <a:fillRect/>
          </a:stretch>
        </p:blipFill>
        <p:spPr>
          <a:xfrm>
            <a:off x="167789" y="2355743"/>
            <a:ext cx="3836739" cy="3413286"/>
          </a:xfrm>
          <a:prstGeom prst="rect">
            <a:avLst/>
          </a:prstGeom>
        </p:spPr>
      </p:pic>
      <p:pic>
        <p:nvPicPr>
          <p:cNvPr id="11" name="Picture 10">
            <a:extLst>
              <a:ext uri="{FF2B5EF4-FFF2-40B4-BE49-F238E27FC236}">
                <a16:creationId xmlns:a16="http://schemas.microsoft.com/office/drawing/2014/main" id="{2942FA7D-A7D4-5C40-B9E7-A4E9245B6E41}"/>
              </a:ext>
            </a:extLst>
          </p:cNvPr>
          <p:cNvPicPr>
            <a:picLocks noChangeAspect="1"/>
          </p:cNvPicPr>
          <p:nvPr/>
        </p:nvPicPr>
        <p:blipFill>
          <a:blip r:embed="rId4"/>
          <a:stretch>
            <a:fillRect/>
          </a:stretch>
        </p:blipFill>
        <p:spPr>
          <a:xfrm>
            <a:off x="4329289" y="2526224"/>
            <a:ext cx="3527887" cy="3242805"/>
          </a:xfrm>
          <a:prstGeom prst="rect">
            <a:avLst/>
          </a:prstGeom>
        </p:spPr>
      </p:pic>
      <p:pic>
        <p:nvPicPr>
          <p:cNvPr id="12" name="Picture 11">
            <a:extLst>
              <a:ext uri="{FF2B5EF4-FFF2-40B4-BE49-F238E27FC236}">
                <a16:creationId xmlns:a16="http://schemas.microsoft.com/office/drawing/2014/main" id="{F82F2F64-681A-A24B-A59B-7A7FE26E5864}"/>
              </a:ext>
            </a:extLst>
          </p:cNvPr>
          <p:cNvPicPr>
            <a:picLocks noChangeAspect="1"/>
          </p:cNvPicPr>
          <p:nvPr/>
        </p:nvPicPr>
        <p:blipFill>
          <a:blip r:embed="rId5"/>
          <a:stretch>
            <a:fillRect/>
          </a:stretch>
        </p:blipFill>
        <p:spPr>
          <a:xfrm>
            <a:off x="8181937" y="2355743"/>
            <a:ext cx="3797300" cy="3467100"/>
          </a:xfrm>
          <a:prstGeom prst="rect">
            <a:avLst/>
          </a:prstGeom>
        </p:spPr>
      </p:pic>
      <p:sp>
        <p:nvSpPr>
          <p:cNvPr id="14" name="TextBox 13">
            <a:extLst>
              <a:ext uri="{FF2B5EF4-FFF2-40B4-BE49-F238E27FC236}">
                <a16:creationId xmlns:a16="http://schemas.microsoft.com/office/drawing/2014/main" id="{BDB2ABAD-A739-5243-840C-E7F93043D0F0}"/>
              </a:ext>
            </a:extLst>
          </p:cNvPr>
          <p:cNvSpPr txBox="1"/>
          <p:nvPr/>
        </p:nvSpPr>
        <p:spPr>
          <a:xfrm>
            <a:off x="568973" y="994628"/>
            <a:ext cx="4594528" cy="830997"/>
          </a:xfrm>
          <a:prstGeom prst="rect">
            <a:avLst/>
          </a:prstGeom>
          <a:noFill/>
        </p:spPr>
        <p:txBody>
          <a:bodyPr wrap="none" rtlCol="0">
            <a:spAutoFit/>
          </a:bodyPr>
          <a:lstStyle/>
          <a:p>
            <a:r>
              <a:rPr lang="en-US" sz="4800" b="1" dirty="0">
                <a:latin typeface="Rocket Sans" panose="020B0602020202020204" pitchFamily="34" charset="0"/>
                <a:ea typeface="Rocket Sans" panose="020B0602020202020204" pitchFamily="34" charset="0"/>
              </a:rPr>
              <a:t>Early Adopters</a:t>
            </a:r>
            <a:endParaRPr lang="en-US" sz="3600" dirty="0">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406487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2EBF4"/>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12</a:t>
            </a:fld>
            <a:endParaRPr lang="en-US"/>
          </a:p>
        </p:txBody>
      </p:sp>
      <p:sp>
        <p:nvSpPr>
          <p:cNvPr id="14" name="TextBox 13">
            <a:extLst>
              <a:ext uri="{FF2B5EF4-FFF2-40B4-BE49-F238E27FC236}">
                <a16:creationId xmlns:a16="http://schemas.microsoft.com/office/drawing/2014/main" id="{BDB2ABAD-A739-5243-840C-E7F93043D0F0}"/>
              </a:ext>
            </a:extLst>
          </p:cNvPr>
          <p:cNvSpPr txBox="1"/>
          <p:nvPr/>
        </p:nvSpPr>
        <p:spPr>
          <a:xfrm>
            <a:off x="568973" y="994628"/>
            <a:ext cx="6628738" cy="830997"/>
          </a:xfrm>
          <a:prstGeom prst="rect">
            <a:avLst/>
          </a:prstGeom>
          <a:noFill/>
        </p:spPr>
        <p:txBody>
          <a:bodyPr wrap="none" rtlCol="0">
            <a:spAutoFit/>
          </a:bodyPr>
          <a:lstStyle/>
          <a:p>
            <a:r>
              <a:rPr lang="en-US" sz="4800" b="1" dirty="0">
                <a:latin typeface="Rocket Sans" panose="020B0602020202020204" pitchFamily="34" charset="0"/>
                <a:ea typeface="Rocket Sans" panose="020B0602020202020204" pitchFamily="34" charset="0"/>
              </a:rPr>
              <a:t>More recent adopters</a:t>
            </a:r>
            <a:endParaRPr lang="en-US" sz="3600" dirty="0">
              <a:latin typeface="Rocket Sans" panose="020B0602020202020204" pitchFamily="34" charset="0"/>
              <a:ea typeface="Rocket Sans" panose="020B0602020202020204" pitchFamily="34" charset="0"/>
            </a:endParaRPr>
          </a:p>
        </p:txBody>
      </p:sp>
      <p:pic>
        <p:nvPicPr>
          <p:cNvPr id="4" name="Picture 3">
            <a:extLst>
              <a:ext uri="{FF2B5EF4-FFF2-40B4-BE49-F238E27FC236}">
                <a16:creationId xmlns:a16="http://schemas.microsoft.com/office/drawing/2014/main" id="{F00B5A8A-99A5-B74F-A2D4-426672DBC5C7}"/>
              </a:ext>
            </a:extLst>
          </p:cNvPr>
          <p:cNvPicPr>
            <a:picLocks noChangeAspect="1"/>
          </p:cNvPicPr>
          <p:nvPr/>
        </p:nvPicPr>
        <p:blipFill>
          <a:blip r:embed="rId3"/>
          <a:stretch>
            <a:fillRect/>
          </a:stretch>
        </p:blipFill>
        <p:spPr>
          <a:xfrm>
            <a:off x="1011500" y="2034944"/>
            <a:ext cx="4682318" cy="3828428"/>
          </a:xfrm>
          <a:prstGeom prst="rect">
            <a:avLst/>
          </a:prstGeom>
        </p:spPr>
      </p:pic>
      <p:pic>
        <p:nvPicPr>
          <p:cNvPr id="5" name="Picture 4">
            <a:extLst>
              <a:ext uri="{FF2B5EF4-FFF2-40B4-BE49-F238E27FC236}">
                <a16:creationId xmlns:a16="http://schemas.microsoft.com/office/drawing/2014/main" id="{1A8E0EDE-9E91-FE45-8A4E-1F99547C169C}"/>
              </a:ext>
            </a:extLst>
          </p:cNvPr>
          <p:cNvPicPr>
            <a:picLocks noChangeAspect="1"/>
          </p:cNvPicPr>
          <p:nvPr/>
        </p:nvPicPr>
        <p:blipFill>
          <a:blip r:embed="rId4"/>
          <a:stretch>
            <a:fillRect/>
          </a:stretch>
        </p:blipFill>
        <p:spPr>
          <a:xfrm>
            <a:off x="6671482" y="1730991"/>
            <a:ext cx="4682318" cy="4132381"/>
          </a:xfrm>
          <a:prstGeom prst="rect">
            <a:avLst/>
          </a:prstGeom>
        </p:spPr>
      </p:pic>
    </p:spTree>
    <p:extLst>
      <p:ext uri="{BB962C8B-B14F-4D97-AF65-F5344CB8AC3E}">
        <p14:creationId xmlns:p14="http://schemas.microsoft.com/office/powerpoint/2010/main" val="3106236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2EBF4"/>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13</a:t>
            </a:fld>
            <a:endParaRPr lang="en-US"/>
          </a:p>
        </p:txBody>
      </p:sp>
      <p:sp>
        <p:nvSpPr>
          <p:cNvPr id="14" name="TextBox 13">
            <a:extLst>
              <a:ext uri="{FF2B5EF4-FFF2-40B4-BE49-F238E27FC236}">
                <a16:creationId xmlns:a16="http://schemas.microsoft.com/office/drawing/2014/main" id="{BDB2ABAD-A739-5243-840C-E7F93043D0F0}"/>
              </a:ext>
            </a:extLst>
          </p:cNvPr>
          <p:cNvSpPr txBox="1"/>
          <p:nvPr/>
        </p:nvSpPr>
        <p:spPr>
          <a:xfrm>
            <a:off x="553475" y="805582"/>
            <a:ext cx="5432898" cy="830997"/>
          </a:xfrm>
          <a:prstGeom prst="rect">
            <a:avLst/>
          </a:prstGeom>
          <a:noFill/>
        </p:spPr>
        <p:txBody>
          <a:bodyPr wrap="none" rtlCol="0">
            <a:spAutoFit/>
          </a:bodyPr>
          <a:lstStyle/>
          <a:p>
            <a:r>
              <a:rPr lang="en-US" sz="4800" b="1" dirty="0">
                <a:latin typeface="Rocket Sans" panose="020B0602020202020204" pitchFamily="34" charset="0"/>
                <a:ea typeface="Rocket Sans" panose="020B0602020202020204" pitchFamily="34" charset="0"/>
              </a:rPr>
              <a:t>And some more...</a:t>
            </a:r>
            <a:endParaRPr lang="en-US" sz="3600" dirty="0">
              <a:latin typeface="Rocket Sans" panose="020B0602020202020204" pitchFamily="34" charset="0"/>
              <a:ea typeface="Rocket Sans" panose="020B0602020202020204" pitchFamily="34" charset="0"/>
            </a:endParaRPr>
          </a:p>
        </p:txBody>
      </p:sp>
      <p:pic>
        <p:nvPicPr>
          <p:cNvPr id="3" name="Picture 2">
            <a:extLst>
              <a:ext uri="{FF2B5EF4-FFF2-40B4-BE49-F238E27FC236}">
                <a16:creationId xmlns:a16="http://schemas.microsoft.com/office/drawing/2014/main" id="{E44945F9-4B3E-3349-B3E9-282376F5896A}"/>
              </a:ext>
            </a:extLst>
          </p:cNvPr>
          <p:cNvPicPr>
            <a:picLocks noChangeAspect="1"/>
          </p:cNvPicPr>
          <p:nvPr/>
        </p:nvPicPr>
        <p:blipFill>
          <a:blip r:embed="rId3"/>
          <a:stretch>
            <a:fillRect/>
          </a:stretch>
        </p:blipFill>
        <p:spPr>
          <a:xfrm>
            <a:off x="0" y="1950170"/>
            <a:ext cx="12192000" cy="3913202"/>
          </a:xfrm>
          <a:prstGeom prst="rect">
            <a:avLst/>
          </a:prstGeom>
        </p:spPr>
      </p:pic>
    </p:spTree>
    <p:extLst>
      <p:ext uri="{BB962C8B-B14F-4D97-AF65-F5344CB8AC3E}">
        <p14:creationId xmlns:p14="http://schemas.microsoft.com/office/powerpoint/2010/main" val="1306246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14</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462366" y="1997839"/>
            <a:ext cx="11267267" cy="2862322"/>
          </a:xfrm>
          <a:prstGeom prst="rect">
            <a:avLst/>
          </a:prstGeom>
          <a:noFill/>
        </p:spPr>
        <p:txBody>
          <a:bodyPr wrap="square" rtlCol="0">
            <a:spAutoFit/>
          </a:bodyPr>
          <a:lstStyle/>
          <a:p>
            <a:pPr algn="ctr"/>
            <a:r>
              <a:rPr lang="en-US" sz="6000" dirty="0">
                <a:solidFill>
                  <a:schemeClr val="bg1"/>
                </a:solidFill>
                <a:latin typeface="Rocket Sans" panose="020B0602020202020204" pitchFamily="34" charset="0"/>
                <a:ea typeface="Rocket Sans" panose="020B0602020202020204" pitchFamily="34" charset="0"/>
              </a:rPr>
              <a:t>What about Apple and their store review/approval process?</a:t>
            </a:r>
          </a:p>
        </p:txBody>
      </p:sp>
    </p:spTree>
    <p:extLst>
      <p:ext uri="{BB962C8B-B14F-4D97-AF65-F5344CB8AC3E}">
        <p14:creationId xmlns:p14="http://schemas.microsoft.com/office/powerpoint/2010/main" val="74708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15</a:t>
            </a:fld>
            <a:endParaRPr lang="en-US"/>
          </a:p>
        </p:txBody>
      </p:sp>
      <p:pic>
        <p:nvPicPr>
          <p:cNvPr id="3" name="Picture 2">
            <a:extLst>
              <a:ext uri="{FF2B5EF4-FFF2-40B4-BE49-F238E27FC236}">
                <a16:creationId xmlns:a16="http://schemas.microsoft.com/office/drawing/2014/main" id="{A9C9499F-601B-634F-8E49-608FB290D7FA}"/>
              </a:ext>
            </a:extLst>
          </p:cNvPr>
          <p:cNvPicPr>
            <a:picLocks noChangeAspect="1"/>
          </p:cNvPicPr>
          <p:nvPr/>
        </p:nvPicPr>
        <p:blipFill>
          <a:blip r:embed="rId3"/>
          <a:stretch>
            <a:fillRect/>
          </a:stretch>
        </p:blipFill>
        <p:spPr>
          <a:xfrm>
            <a:off x="0" y="993996"/>
            <a:ext cx="12192000" cy="4870008"/>
          </a:xfrm>
          <a:prstGeom prst="rect">
            <a:avLst/>
          </a:prstGeom>
        </p:spPr>
      </p:pic>
    </p:spTree>
    <p:extLst>
      <p:ext uri="{BB962C8B-B14F-4D97-AF65-F5344CB8AC3E}">
        <p14:creationId xmlns:p14="http://schemas.microsoft.com/office/powerpoint/2010/main" val="937477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16</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462366" y="612844"/>
            <a:ext cx="11267267" cy="5632311"/>
          </a:xfrm>
          <a:prstGeom prst="rect">
            <a:avLst/>
          </a:prstGeom>
          <a:noFill/>
        </p:spPr>
        <p:txBody>
          <a:bodyPr wrap="square" rtlCol="0">
            <a:spAutoFit/>
          </a:bodyPr>
          <a:lstStyle/>
          <a:p>
            <a:r>
              <a:rPr lang="en-US" sz="6000" b="1" dirty="0">
                <a:solidFill>
                  <a:schemeClr val="bg1"/>
                </a:solidFill>
                <a:latin typeface="Rocket Sans" panose="020B0602020202020204" pitchFamily="34" charset="0"/>
                <a:ea typeface="Rocket Sans" panose="020B0602020202020204" pitchFamily="34" charset="0"/>
              </a:rPr>
              <a:t>Bold </a:t>
            </a:r>
            <a:r>
              <a:rPr lang="en-US" sz="6000" dirty="0">
                <a:solidFill>
                  <a:schemeClr val="bg1"/>
                </a:solidFill>
                <a:latin typeface="Rocket Sans" panose="020B0602020202020204" pitchFamily="34" charset="0"/>
                <a:ea typeface="Rocket Sans" panose="020B0602020202020204" pitchFamily="34" charset="0"/>
              </a:rPr>
              <a:t>statements in </a:t>
            </a:r>
            <a:r>
              <a:rPr lang="en-US" sz="6000" dirty="0">
                <a:solidFill>
                  <a:schemeClr val="accent4"/>
                </a:solidFill>
                <a:latin typeface="Rocket Sans" panose="020B0602020202020204" pitchFamily="34" charset="0"/>
                <a:ea typeface="Rocket Sans" panose="020B0602020202020204" pitchFamily="34" charset="0"/>
              </a:rPr>
              <a:t>yellow:</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Quickly build</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Great looking apps</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Performant apps</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Support for multiple screens  </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All from one codebase</a:t>
            </a:r>
          </a:p>
          <a:p>
            <a:pPr marL="857250" indent="-857250">
              <a:buFont typeface="Arial" panose="020B0604020202020204" pitchFamily="34" charset="0"/>
              <a:buChar char="•"/>
            </a:pPr>
            <a:endParaRPr lang="en-US" sz="6000" dirty="0">
              <a:solidFill>
                <a:schemeClr val="bg1"/>
              </a:solidFill>
              <a:latin typeface="Rocket Sans" panose="020B0602020202020204" pitchFamily="34" charset="0"/>
              <a:ea typeface="Rocket Sans" panose="020B0602020202020204" pitchFamily="34" charset="0"/>
            </a:endParaRPr>
          </a:p>
        </p:txBody>
      </p:sp>
      <p:pic>
        <p:nvPicPr>
          <p:cNvPr id="7" name="Graphic 6" descr="Checkmark">
            <a:extLst>
              <a:ext uri="{FF2B5EF4-FFF2-40B4-BE49-F238E27FC236}">
                <a16:creationId xmlns:a16="http://schemas.microsoft.com/office/drawing/2014/main" id="{EB98E035-86D6-A146-B5C2-7116E3A56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325" y="3537489"/>
            <a:ext cx="731003" cy="1185620"/>
          </a:xfrm>
          <a:prstGeom prst="rect">
            <a:avLst/>
          </a:prstGeom>
        </p:spPr>
      </p:pic>
      <p:pic>
        <p:nvPicPr>
          <p:cNvPr id="5" name="Graphic 4" descr="Checkmark">
            <a:extLst>
              <a:ext uri="{FF2B5EF4-FFF2-40B4-BE49-F238E27FC236}">
                <a16:creationId xmlns:a16="http://schemas.microsoft.com/office/drawing/2014/main" id="{A118D59C-AF38-AC46-A964-88350A2AC5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324" y="2015443"/>
            <a:ext cx="731003" cy="1185620"/>
          </a:xfrm>
          <a:prstGeom prst="rect">
            <a:avLst/>
          </a:prstGeom>
        </p:spPr>
      </p:pic>
    </p:spTree>
    <p:extLst>
      <p:ext uri="{BB962C8B-B14F-4D97-AF65-F5344CB8AC3E}">
        <p14:creationId xmlns:p14="http://schemas.microsoft.com/office/powerpoint/2010/main" val="179804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980C7DA-47D8-F54E-8C02-C87E177DDA2B}"/>
              </a:ext>
            </a:extLst>
          </p:cNvPr>
          <p:cNvPicPr>
            <a:picLocks noChangeAspect="1"/>
          </p:cNvPicPr>
          <p:nvPr/>
        </p:nvPicPr>
        <p:blipFill rotWithShape="1">
          <a:blip r:embed="rId3">
            <a:alphaModFix amt="50000"/>
          </a:blip>
          <a:srcRect t="20806" b="34194"/>
          <a:stretch/>
        </p:blipFill>
        <p:spPr>
          <a:xfrm>
            <a:off x="20" y="10"/>
            <a:ext cx="12191980" cy="6857990"/>
          </a:xfrm>
          <a:prstGeom prst="rect">
            <a:avLst/>
          </a:prstGeom>
        </p:spPr>
      </p:pic>
      <p:sp>
        <p:nvSpPr>
          <p:cNvPr id="8" name="TextBox 7">
            <a:extLst>
              <a:ext uri="{FF2B5EF4-FFF2-40B4-BE49-F238E27FC236}">
                <a16:creationId xmlns:a16="http://schemas.microsoft.com/office/drawing/2014/main" id="{B7294B09-95A5-8D45-AB88-7992E3C61BED}"/>
              </a:ext>
            </a:extLst>
          </p:cNvPr>
          <p:cNvSpPr txBox="1"/>
          <p:nvPr/>
        </p:nvSpPr>
        <p:spPr>
          <a:xfrm>
            <a:off x="1524000" y="2288804"/>
            <a:ext cx="9144000" cy="114019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dirty="0">
                <a:solidFill>
                  <a:srgbClr val="FFFFFF"/>
                </a:solidFill>
                <a:latin typeface="+mj-lt"/>
                <a:ea typeface="+mj-ea"/>
                <a:cs typeface="+mj-cs"/>
              </a:rPr>
              <a:t>No. 3 – Performant Apps</a:t>
            </a:r>
          </a:p>
        </p:txBody>
      </p:sp>
    </p:spTree>
    <p:extLst>
      <p:ext uri="{BB962C8B-B14F-4D97-AF65-F5344CB8AC3E}">
        <p14:creationId xmlns:p14="http://schemas.microsoft.com/office/powerpoint/2010/main" val="318749072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pic>
        <p:nvPicPr>
          <p:cNvPr id="2" name="Picture 1">
            <a:extLst>
              <a:ext uri="{FF2B5EF4-FFF2-40B4-BE49-F238E27FC236}">
                <a16:creationId xmlns:a16="http://schemas.microsoft.com/office/drawing/2014/main" id="{D03B501D-EA5C-B045-989D-EC3527A9B0FB}"/>
              </a:ext>
            </a:extLst>
          </p:cNvPr>
          <p:cNvPicPr>
            <a:picLocks noChangeAspect="1"/>
          </p:cNvPicPr>
          <p:nvPr/>
        </p:nvPicPr>
        <p:blipFill>
          <a:blip r:embed="rId4"/>
          <a:stretch>
            <a:fillRect/>
          </a:stretch>
        </p:blipFill>
        <p:spPr>
          <a:xfrm>
            <a:off x="1515358" y="727819"/>
            <a:ext cx="9148738" cy="5394960"/>
          </a:xfrm>
          <a:prstGeom prst="rect">
            <a:avLst/>
          </a:prstGeom>
        </p:spPr>
      </p:pic>
      <p:sp>
        <p:nvSpPr>
          <p:cNvPr id="3" name="TextBox 2">
            <a:extLst>
              <a:ext uri="{FF2B5EF4-FFF2-40B4-BE49-F238E27FC236}">
                <a16:creationId xmlns:a16="http://schemas.microsoft.com/office/drawing/2014/main" id="{EF9B796B-3ECB-2E4D-9D19-F68884DF1B70}"/>
              </a:ext>
            </a:extLst>
          </p:cNvPr>
          <p:cNvSpPr txBox="1"/>
          <p:nvPr/>
        </p:nvSpPr>
        <p:spPr>
          <a:xfrm>
            <a:off x="529048" y="304007"/>
            <a:ext cx="4337420" cy="707886"/>
          </a:xfrm>
          <a:prstGeom prst="rect">
            <a:avLst/>
          </a:prstGeom>
          <a:noFill/>
        </p:spPr>
        <p:txBody>
          <a:bodyPr wrap="square" rtlCol="0">
            <a:spAutoFit/>
          </a:bodyPr>
          <a:lstStyle/>
          <a:p>
            <a:r>
              <a:rPr lang="en-US" sz="4000" dirty="0"/>
              <a:t>Native Mobile Apps</a:t>
            </a:r>
            <a:endParaRPr sz="4000" dirty="0"/>
          </a:p>
        </p:txBody>
      </p:sp>
    </p:spTree>
    <p:extLst>
      <p:ext uri="{BB962C8B-B14F-4D97-AF65-F5344CB8AC3E}">
        <p14:creationId xmlns:p14="http://schemas.microsoft.com/office/powerpoint/2010/main" val="3895520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pic>
        <p:nvPicPr>
          <p:cNvPr id="5" name="Picture 4">
            <a:extLst>
              <a:ext uri="{FF2B5EF4-FFF2-40B4-BE49-F238E27FC236}">
                <a16:creationId xmlns:a16="http://schemas.microsoft.com/office/drawing/2014/main" id="{3CA74765-2633-9D41-A7EC-65D7CC9A609B}"/>
              </a:ext>
            </a:extLst>
          </p:cNvPr>
          <p:cNvPicPr>
            <a:picLocks noChangeAspect="1"/>
          </p:cNvPicPr>
          <p:nvPr/>
        </p:nvPicPr>
        <p:blipFill>
          <a:blip r:embed="rId4"/>
          <a:stretch>
            <a:fillRect/>
          </a:stretch>
        </p:blipFill>
        <p:spPr>
          <a:xfrm>
            <a:off x="1238860" y="1042765"/>
            <a:ext cx="9714280" cy="4772467"/>
          </a:xfrm>
          <a:prstGeom prst="rect">
            <a:avLst/>
          </a:prstGeom>
        </p:spPr>
      </p:pic>
      <p:sp>
        <p:nvSpPr>
          <p:cNvPr id="3" name="TextBox 2">
            <a:extLst>
              <a:ext uri="{FF2B5EF4-FFF2-40B4-BE49-F238E27FC236}">
                <a16:creationId xmlns:a16="http://schemas.microsoft.com/office/drawing/2014/main" id="{EF9B796B-3ECB-2E4D-9D19-F68884DF1B70}"/>
              </a:ext>
            </a:extLst>
          </p:cNvPr>
          <p:cNvSpPr txBox="1"/>
          <p:nvPr/>
        </p:nvSpPr>
        <p:spPr>
          <a:xfrm>
            <a:off x="320702" y="279717"/>
            <a:ext cx="10779419" cy="1323439"/>
          </a:xfrm>
          <a:prstGeom prst="rect">
            <a:avLst/>
          </a:prstGeom>
          <a:noFill/>
        </p:spPr>
        <p:txBody>
          <a:bodyPr wrap="square" rtlCol="0">
            <a:spAutoFit/>
          </a:bodyPr>
          <a:lstStyle/>
          <a:p>
            <a:r>
              <a:rPr lang="en-US" sz="4000" dirty="0"/>
              <a:t>PhoneGap, Cordova, Ionic and WebView based Systems</a:t>
            </a:r>
            <a:endParaRPr sz="4000" dirty="0"/>
          </a:p>
        </p:txBody>
      </p:sp>
    </p:spTree>
    <p:extLst>
      <p:ext uri="{BB962C8B-B14F-4D97-AF65-F5344CB8AC3E}">
        <p14:creationId xmlns:p14="http://schemas.microsoft.com/office/powerpoint/2010/main" val="403008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2</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2087531" y="2413337"/>
            <a:ext cx="8016938" cy="1015663"/>
          </a:xfrm>
          <a:prstGeom prst="rect">
            <a:avLst/>
          </a:prstGeom>
          <a:noFill/>
        </p:spPr>
        <p:txBody>
          <a:bodyPr wrap="none" rtlCol="0">
            <a:spAutoFit/>
          </a:bodyPr>
          <a:lstStyle/>
          <a:p>
            <a:r>
              <a:rPr lang="en-US" sz="6000" b="1" dirty="0">
                <a:solidFill>
                  <a:schemeClr val="bg1"/>
                </a:solidFill>
                <a:latin typeface="Rocket Sans" panose="020B0602020202020204" pitchFamily="34" charset="0"/>
                <a:ea typeface="Rocket Sans" panose="020B0602020202020204" pitchFamily="34" charset="0"/>
              </a:rPr>
              <a:t>Who should be here?</a:t>
            </a:r>
            <a:endParaRPr lang="en-US" sz="6000"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15174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sp>
        <p:nvSpPr>
          <p:cNvPr id="3" name="TextBox 2">
            <a:extLst>
              <a:ext uri="{FF2B5EF4-FFF2-40B4-BE49-F238E27FC236}">
                <a16:creationId xmlns:a16="http://schemas.microsoft.com/office/drawing/2014/main" id="{EF9B796B-3ECB-2E4D-9D19-F68884DF1B70}"/>
              </a:ext>
            </a:extLst>
          </p:cNvPr>
          <p:cNvSpPr txBox="1"/>
          <p:nvPr/>
        </p:nvSpPr>
        <p:spPr>
          <a:xfrm>
            <a:off x="355427" y="226835"/>
            <a:ext cx="4404731" cy="707886"/>
          </a:xfrm>
          <a:prstGeom prst="rect">
            <a:avLst/>
          </a:prstGeom>
          <a:noFill/>
        </p:spPr>
        <p:txBody>
          <a:bodyPr wrap="square" rtlCol="0">
            <a:spAutoFit/>
          </a:bodyPr>
          <a:lstStyle/>
          <a:p>
            <a:r>
              <a:rPr lang="en-US" sz="4000" dirty="0"/>
              <a:t>React Native</a:t>
            </a:r>
            <a:endParaRPr sz="4000" dirty="0"/>
          </a:p>
        </p:txBody>
      </p:sp>
      <p:pic>
        <p:nvPicPr>
          <p:cNvPr id="2" name="Picture 1">
            <a:extLst>
              <a:ext uri="{FF2B5EF4-FFF2-40B4-BE49-F238E27FC236}">
                <a16:creationId xmlns:a16="http://schemas.microsoft.com/office/drawing/2014/main" id="{F9C8D80E-6528-7849-9A45-F91096BC5146}"/>
              </a:ext>
            </a:extLst>
          </p:cNvPr>
          <p:cNvPicPr>
            <a:picLocks noChangeAspect="1"/>
          </p:cNvPicPr>
          <p:nvPr/>
        </p:nvPicPr>
        <p:blipFill>
          <a:blip r:embed="rId4"/>
          <a:stretch>
            <a:fillRect/>
          </a:stretch>
        </p:blipFill>
        <p:spPr>
          <a:xfrm>
            <a:off x="744647" y="934721"/>
            <a:ext cx="10702706" cy="5113515"/>
          </a:xfrm>
          <a:prstGeom prst="rect">
            <a:avLst/>
          </a:prstGeom>
        </p:spPr>
      </p:pic>
    </p:spTree>
    <p:extLst>
      <p:ext uri="{BB962C8B-B14F-4D97-AF65-F5344CB8AC3E}">
        <p14:creationId xmlns:p14="http://schemas.microsoft.com/office/powerpoint/2010/main" val="1672821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sp>
        <p:nvSpPr>
          <p:cNvPr id="3" name="TextBox 2">
            <a:extLst>
              <a:ext uri="{FF2B5EF4-FFF2-40B4-BE49-F238E27FC236}">
                <a16:creationId xmlns:a16="http://schemas.microsoft.com/office/drawing/2014/main" id="{EF9B796B-3ECB-2E4D-9D19-F68884DF1B70}"/>
              </a:ext>
            </a:extLst>
          </p:cNvPr>
          <p:cNvSpPr txBox="1"/>
          <p:nvPr/>
        </p:nvSpPr>
        <p:spPr>
          <a:xfrm>
            <a:off x="424874" y="238409"/>
            <a:ext cx="4404731" cy="707886"/>
          </a:xfrm>
          <a:prstGeom prst="rect">
            <a:avLst/>
          </a:prstGeom>
          <a:noFill/>
        </p:spPr>
        <p:txBody>
          <a:bodyPr wrap="square" rtlCol="0">
            <a:spAutoFit/>
          </a:bodyPr>
          <a:lstStyle/>
          <a:p>
            <a:r>
              <a:rPr lang="en-US" sz="4000" dirty="0"/>
              <a:t>Flutter</a:t>
            </a:r>
            <a:endParaRPr sz="4000" dirty="0"/>
          </a:p>
        </p:txBody>
      </p:sp>
      <p:pic>
        <p:nvPicPr>
          <p:cNvPr id="5" name="Picture 4">
            <a:extLst>
              <a:ext uri="{FF2B5EF4-FFF2-40B4-BE49-F238E27FC236}">
                <a16:creationId xmlns:a16="http://schemas.microsoft.com/office/drawing/2014/main" id="{AB01A561-0126-2A41-8B21-9F7CC968CE51}"/>
              </a:ext>
            </a:extLst>
          </p:cNvPr>
          <p:cNvPicPr>
            <a:picLocks noChangeAspect="1"/>
          </p:cNvPicPr>
          <p:nvPr/>
        </p:nvPicPr>
        <p:blipFill>
          <a:blip r:embed="rId4"/>
          <a:stretch>
            <a:fillRect/>
          </a:stretch>
        </p:blipFill>
        <p:spPr>
          <a:xfrm>
            <a:off x="1196521" y="986580"/>
            <a:ext cx="10091047" cy="4884838"/>
          </a:xfrm>
          <a:prstGeom prst="rect">
            <a:avLst/>
          </a:prstGeom>
        </p:spPr>
      </p:pic>
    </p:spTree>
    <p:extLst>
      <p:ext uri="{BB962C8B-B14F-4D97-AF65-F5344CB8AC3E}">
        <p14:creationId xmlns:p14="http://schemas.microsoft.com/office/powerpoint/2010/main" val="1369057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22</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462366" y="612844"/>
            <a:ext cx="11267267" cy="5632311"/>
          </a:xfrm>
          <a:prstGeom prst="rect">
            <a:avLst/>
          </a:prstGeom>
          <a:noFill/>
        </p:spPr>
        <p:txBody>
          <a:bodyPr wrap="square" rtlCol="0">
            <a:spAutoFit/>
          </a:bodyPr>
          <a:lstStyle/>
          <a:p>
            <a:r>
              <a:rPr lang="en-US" sz="6000" b="1" dirty="0">
                <a:solidFill>
                  <a:schemeClr val="bg1"/>
                </a:solidFill>
                <a:latin typeface="Rocket Sans" panose="020B0602020202020204" pitchFamily="34" charset="0"/>
                <a:ea typeface="Rocket Sans" panose="020B0602020202020204" pitchFamily="34" charset="0"/>
              </a:rPr>
              <a:t>Bold </a:t>
            </a:r>
            <a:r>
              <a:rPr lang="en-US" sz="6000" dirty="0">
                <a:solidFill>
                  <a:schemeClr val="bg1"/>
                </a:solidFill>
                <a:latin typeface="Rocket Sans" panose="020B0602020202020204" pitchFamily="34" charset="0"/>
                <a:ea typeface="Rocket Sans" panose="020B0602020202020204" pitchFamily="34" charset="0"/>
              </a:rPr>
              <a:t>statements in </a:t>
            </a:r>
            <a:r>
              <a:rPr lang="en-US" sz="6000" dirty="0">
                <a:solidFill>
                  <a:schemeClr val="accent4"/>
                </a:solidFill>
                <a:latin typeface="Rocket Sans" panose="020B0602020202020204" pitchFamily="34" charset="0"/>
                <a:ea typeface="Rocket Sans" panose="020B0602020202020204" pitchFamily="34" charset="0"/>
              </a:rPr>
              <a:t>yellow:</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Quickly build</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Great looking apps</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Performant apps</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Support for multiple screens  </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All from one codebase</a:t>
            </a:r>
          </a:p>
          <a:p>
            <a:pPr marL="857250" indent="-857250">
              <a:buFont typeface="Arial" panose="020B0604020202020204" pitchFamily="34" charset="0"/>
              <a:buChar char="•"/>
            </a:pPr>
            <a:endParaRPr lang="en-US" sz="6000" dirty="0">
              <a:solidFill>
                <a:schemeClr val="bg1"/>
              </a:solidFill>
              <a:latin typeface="Rocket Sans" panose="020B0602020202020204" pitchFamily="34" charset="0"/>
              <a:ea typeface="Rocket Sans" panose="020B0602020202020204" pitchFamily="34" charset="0"/>
            </a:endParaRPr>
          </a:p>
        </p:txBody>
      </p:sp>
      <p:pic>
        <p:nvPicPr>
          <p:cNvPr id="7" name="Graphic 6" descr="Checkmark">
            <a:extLst>
              <a:ext uri="{FF2B5EF4-FFF2-40B4-BE49-F238E27FC236}">
                <a16:creationId xmlns:a16="http://schemas.microsoft.com/office/drawing/2014/main" id="{EB98E035-86D6-A146-B5C2-7116E3A56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325" y="3537489"/>
            <a:ext cx="731003" cy="1185620"/>
          </a:xfrm>
          <a:prstGeom prst="rect">
            <a:avLst/>
          </a:prstGeom>
        </p:spPr>
      </p:pic>
      <p:pic>
        <p:nvPicPr>
          <p:cNvPr id="5" name="Graphic 4" descr="Checkmark">
            <a:extLst>
              <a:ext uri="{FF2B5EF4-FFF2-40B4-BE49-F238E27FC236}">
                <a16:creationId xmlns:a16="http://schemas.microsoft.com/office/drawing/2014/main" id="{A118D59C-AF38-AC46-A964-88350A2AC5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324" y="2015443"/>
            <a:ext cx="731003" cy="1185620"/>
          </a:xfrm>
          <a:prstGeom prst="rect">
            <a:avLst/>
          </a:prstGeom>
        </p:spPr>
      </p:pic>
      <p:pic>
        <p:nvPicPr>
          <p:cNvPr id="6" name="Graphic 5" descr="Checkmark">
            <a:extLst>
              <a:ext uri="{FF2B5EF4-FFF2-40B4-BE49-F238E27FC236}">
                <a16:creationId xmlns:a16="http://schemas.microsoft.com/office/drawing/2014/main" id="{F4738CC7-99FC-8846-90DE-3F875D8E2E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324" y="2776466"/>
            <a:ext cx="731003" cy="1185620"/>
          </a:xfrm>
          <a:prstGeom prst="rect">
            <a:avLst/>
          </a:prstGeom>
        </p:spPr>
      </p:pic>
    </p:spTree>
    <p:extLst>
      <p:ext uri="{BB962C8B-B14F-4D97-AF65-F5344CB8AC3E}">
        <p14:creationId xmlns:p14="http://schemas.microsoft.com/office/powerpoint/2010/main" val="2699692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14AF876-EC0F-3F4A-8D26-B5E92F40FCB4}"/>
              </a:ext>
            </a:extLst>
          </p:cNvPr>
          <p:cNvPicPr>
            <a:picLocks noChangeAspect="1"/>
          </p:cNvPicPr>
          <p:nvPr/>
        </p:nvPicPr>
        <p:blipFill rotWithShape="1">
          <a:blip r:embed="rId3">
            <a:alphaModFix amt="50000"/>
          </a:blip>
          <a:srcRect t="11953" b="3777"/>
          <a:stretch/>
        </p:blipFill>
        <p:spPr>
          <a:xfrm>
            <a:off x="20" y="1"/>
            <a:ext cx="12191980" cy="6857999"/>
          </a:xfrm>
          <a:prstGeom prst="rect">
            <a:avLst/>
          </a:prstGeom>
        </p:spPr>
      </p:pic>
      <p:sp>
        <p:nvSpPr>
          <p:cNvPr id="8" name="TextBox 7">
            <a:extLst>
              <a:ext uri="{FF2B5EF4-FFF2-40B4-BE49-F238E27FC236}">
                <a16:creationId xmlns:a16="http://schemas.microsoft.com/office/drawing/2014/main" id="{B7294B09-95A5-8D45-AB88-7992E3C61BED}"/>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dirty="0">
                <a:solidFill>
                  <a:srgbClr val="FFFFFF"/>
                </a:solidFill>
                <a:latin typeface="+mj-lt"/>
                <a:ea typeface="+mj-ea"/>
                <a:cs typeface="+mj-cs"/>
              </a:rPr>
              <a:t>No. 1 – Quickly build</a:t>
            </a:r>
          </a:p>
        </p:txBody>
      </p:sp>
    </p:spTree>
    <p:extLst>
      <p:ext uri="{BB962C8B-B14F-4D97-AF65-F5344CB8AC3E}">
        <p14:creationId xmlns:p14="http://schemas.microsoft.com/office/powerpoint/2010/main" val="419406657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24</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462366" y="2921168"/>
            <a:ext cx="11267267" cy="1015663"/>
          </a:xfrm>
          <a:prstGeom prst="rect">
            <a:avLst/>
          </a:prstGeom>
          <a:noFill/>
        </p:spPr>
        <p:txBody>
          <a:bodyPr wrap="square" rtlCol="0">
            <a:spAutoFit/>
          </a:bodyPr>
          <a:lstStyle/>
          <a:p>
            <a:pPr algn="ctr"/>
            <a:r>
              <a:rPr lang="en-US" sz="6000" dirty="0">
                <a:solidFill>
                  <a:schemeClr val="bg1"/>
                </a:solidFill>
                <a:latin typeface="Rocket Sans" panose="020B0602020202020204" pitchFamily="34" charset="0"/>
                <a:ea typeface="Rocket Sans" panose="020B0602020202020204" pitchFamily="34" charset="0"/>
              </a:rPr>
              <a:t>Declarative UI</a:t>
            </a:r>
          </a:p>
        </p:txBody>
      </p:sp>
    </p:spTree>
    <p:extLst>
      <p:ext uri="{BB962C8B-B14F-4D97-AF65-F5344CB8AC3E}">
        <p14:creationId xmlns:p14="http://schemas.microsoft.com/office/powerpoint/2010/main" val="3005687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91038" y="1239377"/>
            <a:ext cx="11009924" cy="4524315"/>
          </a:xfrm>
          <a:prstGeom prst="rect">
            <a:avLst/>
          </a:prstGeom>
          <a:solidFill>
            <a:schemeClr val="accent1"/>
          </a:solidFill>
        </p:spPr>
        <p:txBody>
          <a:bodyPr wrap="square" rtlCol="0">
            <a:spAutoFit/>
          </a:bodyPr>
          <a:lstStyle/>
          <a:p>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new Center(</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child: new Column(	</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children: [</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new Text('Hello, World!')),</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new Icon(</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rPr>
              <a:t>Icons.star</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a:t>
            </a:r>
          </a:p>
          <a:p>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rPr>
              <a:t>color:Colors.green</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3197095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FCD3D2-0C94-E042-BE0E-F2C9DCD979B1}"/>
              </a:ext>
            </a:extLst>
          </p:cNvPr>
          <p:cNvPicPr>
            <a:picLocks noChangeAspect="1"/>
          </p:cNvPicPr>
          <p:nvPr/>
        </p:nvPicPr>
        <p:blipFill>
          <a:blip r:embed="rId3"/>
          <a:stretch>
            <a:fillRect/>
          </a:stretch>
        </p:blipFill>
        <p:spPr>
          <a:xfrm>
            <a:off x="3167330" y="2092325"/>
            <a:ext cx="5857340" cy="2673350"/>
          </a:xfrm>
          <a:prstGeom prst="rect">
            <a:avLst/>
          </a:prstGeom>
        </p:spPr>
      </p:pic>
    </p:spTree>
    <p:extLst>
      <p:ext uri="{BB962C8B-B14F-4D97-AF65-F5344CB8AC3E}">
        <p14:creationId xmlns:p14="http://schemas.microsoft.com/office/powerpoint/2010/main" val="766053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0C5AE3-DC96-604C-890E-94B349B2507D}"/>
              </a:ext>
            </a:extLst>
          </p:cNvPr>
          <p:cNvSpPr/>
          <p:nvPr/>
        </p:nvSpPr>
        <p:spPr>
          <a:xfrm>
            <a:off x="1567543" y="914400"/>
            <a:ext cx="9111343" cy="5225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spTree>
    <p:extLst>
      <p:ext uri="{BB962C8B-B14F-4D97-AF65-F5344CB8AC3E}">
        <p14:creationId xmlns:p14="http://schemas.microsoft.com/office/powerpoint/2010/main" val="3779850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91038" y="363915"/>
            <a:ext cx="11009924" cy="6494085"/>
          </a:xfrm>
          <a:prstGeom prst="rect">
            <a:avLst/>
          </a:prstGeom>
          <a:solidFill>
            <a:schemeClr val="accent1"/>
          </a:solidFill>
        </p:spPr>
        <p:txBody>
          <a:bodyPr wrap="square" rtlCol="0">
            <a:spAutoFit/>
          </a:bodyPr>
          <a:lstStyle/>
          <a:p>
            <a:pPr fontAlgn="base"/>
            <a:r>
              <a:rPr lang="en-US" sz="3200" i="1" dirty="0">
                <a:solidFill>
                  <a:schemeClr val="bg1"/>
                </a:solidFill>
              </a:rPr>
              <a:t>Dart was specifically designed to be familiar and easy to learn, through extensive UX research and testing. For example, in the first half of 2017 the Flutter team did </a:t>
            </a:r>
            <a:r>
              <a:rPr lang="en-US" sz="3200" i="1" dirty="0">
                <a:solidFill>
                  <a:schemeClr val="bg1"/>
                </a:solidFill>
                <a:hlinkClick r:id="rId3">
                  <a:extLst>
                    <a:ext uri="{A12FA001-AC4F-418D-AE19-62706E023703}">
                      <ahyp:hlinkClr xmlns:ahyp="http://schemas.microsoft.com/office/drawing/2018/hyperlinkcolor" val="tx"/>
                    </a:ext>
                  </a:extLst>
                </a:hlinkClick>
              </a:rPr>
              <a:t>a UX study with eight developers</a:t>
            </a:r>
            <a:r>
              <a:rPr lang="en-US" sz="3200" i="1" dirty="0">
                <a:solidFill>
                  <a:schemeClr val="bg1"/>
                </a:solidFill>
              </a:rPr>
              <a:t>. We gave them a short introduction to Flutter, then turned them loose for an hour or so creating a simple view. All of the participants were able to start programming right away, even though they had never used Dart before. They were focused on writing reactive views, not the language. </a:t>
            </a:r>
            <a:r>
              <a:rPr lang="en-US" sz="3200" i="1" dirty="0">
                <a:solidFill>
                  <a:schemeClr val="bg1"/>
                </a:solidFill>
                <a:hlinkClick r:id="rId4">
                  <a:extLst>
                    <a:ext uri="{A12FA001-AC4F-418D-AE19-62706E023703}">
                      <ahyp:hlinkClr xmlns:ahyp="http://schemas.microsoft.com/office/drawing/2018/hyperlinkcolor" val="tx"/>
                    </a:ext>
                  </a:extLst>
                </a:hlinkClick>
              </a:rPr>
              <a:t>Dart just worked</a:t>
            </a:r>
            <a:r>
              <a:rPr lang="en-US" sz="3200" i="1" dirty="0">
                <a:solidFill>
                  <a:schemeClr val="bg1"/>
                </a:solidFill>
              </a:rPr>
              <a:t>.</a:t>
            </a:r>
          </a:p>
          <a:p>
            <a:pPr fontAlgn="base"/>
            <a:r>
              <a:rPr lang="en-US" sz="3200" i="1" dirty="0">
                <a:solidFill>
                  <a:schemeClr val="bg1"/>
                </a:solidFill>
              </a:rPr>
              <a:t>At the end, one participant (who had progressed particularly far in the task) hadn’t mentioned anything about the language, so we asked them if they realized what language they were using. They didn’t know. The language didn’t matter; they were programming in Dart in minutes.</a:t>
            </a:r>
          </a:p>
        </p:txBody>
      </p:sp>
    </p:spTree>
    <p:extLst>
      <p:ext uri="{BB962C8B-B14F-4D97-AF65-F5344CB8AC3E}">
        <p14:creationId xmlns:p14="http://schemas.microsoft.com/office/powerpoint/2010/main" val="3461788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0C5AE3-DC96-604C-890E-94B349B2507D}"/>
              </a:ext>
            </a:extLst>
          </p:cNvPr>
          <p:cNvSpPr/>
          <p:nvPr/>
        </p:nvSpPr>
        <p:spPr>
          <a:xfrm>
            <a:off x="1567543" y="914400"/>
            <a:ext cx="9111343" cy="5225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pic>
        <p:nvPicPr>
          <p:cNvPr id="9" name="Picture 8">
            <a:extLst>
              <a:ext uri="{FF2B5EF4-FFF2-40B4-BE49-F238E27FC236}">
                <a16:creationId xmlns:a16="http://schemas.microsoft.com/office/drawing/2014/main" id="{CC12D08E-9C60-C54F-B1A2-9ABE3C26F81A}"/>
              </a:ext>
            </a:extLst>
          </p:cNvPr>
          <p:cNvPicPr>
            <a:picLocks noChangeAspect="1"/>
          </p:cNvPicPr>
          <p:nvPr/>
        </p:nvPicPr>
        <p:blipFill>
          <a:blip r:embed="rId4"/>
          <a:stretch>
            <a:fillRect/>
          </a:stretch>
        </p:blipFill>
        <p:spPr>
          <a:xfrm>
            <a:off x="-1006987" y="-1377839"/>
            <a:ext cx="14260401" cy="9809620"/>
          </a:xfrm>
          <a:prstGeom prst="rect">
            <a:avLst/>
          </a:prstGeom>
        </p:spPr>
      </p:pic>
      <p:pic>
        <p:nvPicPr>
          <p:cNvPr id="3" name="Picture 2">
            <a:extLst>
              <a:ext uri="{FF2B5EF4-FFF2-40B4-BE49-F238E27FC236}">
                <a16:creationId xmlns:a16="http://schemas.microsoft.com/office/drawing/2014/main" id="{50DC815A-F000-0D4B-81F2-A78657A3BD13}"/>
              </a:ext>
            </a:extLst>
          </p:cNvPr>
          <p:cNvPicPr>
            <a:picLocks noChangeAspect="1"/>
          </p:cNvPicPr>
          <p:nvPr/>
        </p:nvPicPr>
        <p:blipFill>
          <a:blip r:embed="rId5"/>
          <a:stretch>
            <a:fillRect/>
          </a:stretch>
        </p:blipFill>
        <p:spPr>
          <a:xfrm>
            <a:off x="2269066" y="1463221"/>
            <a:ext cx="7315200" cy="4127500"/>
          </a:xfrm>
          <a:prstGeom prst="rect">
            <a:avLst/>
          </a:prstGeom>
        </p:spPr>
      </p:pic>
    </p:spTree>
    <p:extLst>
      <p:ext uri="{BB962C8B-B14F-4D97-AF65-F5344CB8AC3E}">
        <p14:creationId xmlns:p14="http://schemas.microsoft.com/office/powerpoint/2010/main" val="230866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3</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568973" y="994628"/>
            <a:ext cx="3796232" cy="830997"/>
          </a:xfrm>
          <a:prstGeom prst="rect">
            <a:avLst/>
          </a:prstGeom>
          <a:noFill/>
        </p:spPr>
        <p:txBody>
          <a:bodyPr wrap="none" rtlCol="0">
            <a:spAutoFit/>
          </a:bodyPr>
          <a:lstStyle/>
          <a:p>
            <a:r>
              <a:rPr lang="en-US" sz="4800" b="1" dirty="0">
                <a:solidFill>
                  <a:schemeClr val="bg1"/>
                </a:solidFill>
                <a:latin typeface="Rocket Sans" panose="020B0602020202020204" pitchFamily="34" charset="0"/>
                <a:ea typeface="Rocket Sans" panose="020B0602020202020204" pitchFamily="34" charset="0"/>
              </a:rPr>
              <a:t>The Agenda</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1076445" y="1945967"/>
            <a:ext cx="10062609" cy="3539430"/>
          </a:xfrm>
          <a:prstGeom prst="rect">
            <a:avLst/>
          </a:prstGeom>
        </p:spPr>
        <p:txBody>
          <a:bodyPr wrap="square">
            <a:spAutoFit/>
          </a:bodyPr>
          <a:lstStyle/>
          <a:p>
            <a:pPr marL="514350" indent="-514350">
              <a:buFont typeface="+mj-lt"/>
              <a:buAutoNum type="arabicPeriod"/>
            </a:pPr>
            <a:r>
              <a:rPr lang="en-US" sz="3200" dirty="0">
                <a:solidFill>
                  <a:srgbClr val="FFFFFF"/>
                </a:solidFill>
                <a:latin typeface="Rocket Sans" panose="020B0602020202020204" pitchFamily="34" charset="0"/>
              </a:rPr>
              <a:t>Flutter</a:t>
            </a:r>
          </a:p>
          <a:p>
            <a:pPr marL="457200" indent="-457200">
              <a:buFont typeface="+mj-lt"/>
              <a:buAutoNum type="arabicPeriod"/>
            </a:pPr>
            <a:r>
              <a:rPr lang="en-US" sz="3200" dirty="0">
                <a:solidFill>
                  <a:srgbClr val="FFFFFF"/>
                </a:solidFill>
                <a:latin typeface="Rocket Sans" panose="020B0602020202020204" pitchFamily="34" charset="0"/>
              </a:rPr>
              <a:t>Dart</a:t>
            </a:r>
          </a:p>
          <a:p>
            <a:pPr marL="457200" indent="-457200">
              <a:buFont typeface="+mj-lt"/>
              <a:buAutoNum type="arabicPeriod"/>
            </a:pPr>
            <a:r>
              <a:rPr lang="en-US" sz="3200" dirty="0">
                <a:solidFill>
                  <a:srgbClr val="FFFFFF"/>
                </a:solidFill>
                <a:latin typeface="Rocket Sans" panose="020B0602020202020204" pitchFamily="34" charset="0"/>
              </a:rPr>
              <a:t>What are we building today?</a:t>
            </a:r>
          </a:p>
          <a:p>
            <a:pPr marL="457200" indent="-457200">
              <a:buFont typeface="+mj-lt"/>
              <a:buAutoNum type="arabicPeriod"/>
            </a:pPr>
            <a:r>
              <a:rPr lang="en-US" sz="3200" dirty="0">
                <a:solidFill>
                  <a:srgbClr val="FFFFFF"/>
                </a:solidFill>
                <a:latin typeface="Rocket Sans" panose="020B0602020202020204" pitchFamily="34" charset="0"/>
              </a:rPr>
              <a:t>What does it use?</a:t>
            </a:r>
          </a:p>
          <a:p>
            <a:pPr marL="457200" indent="-457200">
              <a:buFont typeface="+mj-lt"/>
              <a:buAutoNum type="arabicPeriod"/>
            </a:pPr>
            <a:r>
              <a:rPr lang="en-US" sz="3200" dirty="0">
                <a:solidFill>
                  <a:srgbClr val="FFFFFF"/>
                </a:solidFill>
                <a:latin typeface="Rocket Sans" panose="020B0602020202020204" pitchFamily="34" charset="0"/>
              </a:rPr>
              <a:t>Let’s setup our environments!</a:t>
            </a:r>
          </a:p>
          <a:p>
            <a:br>
              <a:rPr lang="en-US" sz="3200" dirty="0">
                <a:solidFill>
                  <a:srgbClr val="FFFFFF"/>
                </a:solidFill>
                <a:latin typeface="Rocket Sans" panose="020B0602020202020204" pitchFamily="34" charset="0"/>
              </a:rPr>
            </a:br>
            <a:endParaRPr lang="en-US" sz="3200" dirty="0">
              <a:solidFill>
                <a:srgbClr val="FFFFFF"/>
              </a:solidFill>
              <a:effectLst/>
              <a:latin typeface="Rocket Sans" panose="020B0602020202020204" pitchFamily="34" charset="0"/>
            </a:endParaRPr>
          </a:p>
        </p:txBody>
      </p:sp>
    </p:spTree>
    <p:extLst>
      <p:ext uri="{BB962C8B-B14F-4D97-AF65-F5344CB8AC3E}">
        <p14:creationId xmlns:p14="http://schemas.microsoft.com/office/powerpoint/2010/main" val="4215751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309688-6396-644C-9888-C6D6F343DE77}"/>
              </a:ext>
            </a:extLst>
          </p:cNvPr>
          <p:cNvPicPr>
            <a:picLocks noChangeAspect="1"/>
          </p:cNvPicPr>
          <p:nvPr/>
        </p:nvPicPr>
        <p:blipFill>
          <a:blip r:embed="rId3"/>
          <a:stretch>
            <a:fillRect/>
          </a:stretch>
        </p:blipFill>
        <p:spPr>
          <a:xfrm>
            <a:off x="819020" y="-397764"/>
            <a:ext cx="4464179" cy="7250539"/>
          </a:xfrm>
          <a:prstGeom prst="rect">
            <a:avLst/>
          </a:prstGeom>
        </p:spPr>
      </p:pic>
      <p:sp>
        <p:nvSpPr>
          <p:cNvPr id="8" name="TextBox 7">
            <a:extLst>
              <a:ext uri="{FF2B5EF4-FFF2-40B4-BE49-F238E27FC236}">
                <a16:creationId xmlns:a16="http://schemas.microsoft.com/office/drawing/2014/main" id="{9E16925F-AF6F-0B4E-B7C7-1186BA26B784}"/>
              </a:ext>
            </a:extLst>
          </p:cNvPr>
          <p:cNvSpPr txBox="1"/>
          <p:nvPr/>
        </p:nvSpPr>
        <p:spPr>
          <a:xfrm>
            <a:off x="5782105" y="2101389"/>
            <a:ext cx="3722494" cy="830997"/>
          </a:xfrm>
          <a:prstGeom prst="rect">
            <a:avLst/>
          </a:prstGeom>
          <a:noFill/>
        </p:spPr>
        <p:txBody>
          <a:bodyPr wrap="none" rtlCol="0">
            <a:spAutoFit/>
          </a:bodyPr>
          <a:lstStyle/>
          <a:p>
            <a:r>
              <a:rPr lang="en-US" sz="4800" b="1" i="1" dirty="0">
                <a:solidFill>
                  <a:schemeClr val="bg1"/>
                </a:solidFill>
                <a:latin typeface="Rocket Sans" panose="020B0602020202020204" pitchFamily="34" charset="0"/>
                <a:ea typeface="Rocket Sans" panose="020B0602020202020204" pitchFamily="34" charset="0"/>
              </a:rPr>
              <a:t>‘Why Dart?’</a:t>
            </a:r>
            <a:endParaRPr lang="en-US" sz="3600" i="1"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2581811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309688-6396-644C-9888-C6D6F343DE77}"/>
              </a:ext>
            </a:extLst>
          </p:cNvPr>
          <p:cNvPicPr>
            <a:picLocks noChangeAspect="1"/>
          </p:cNvPicPr>
          <p:nvPr/>
        </p:nvPicPr>
        <p:blipFill>
          <a:blip r:embed="rId3"/>
          <a:stretch>
            <a:fillRect/>
          </a:stretch>
        </p:blipFill>
        <p:spPr>
          <a:xfrm>
            <a:off x="819020" y="-397764"/>
            <a:ext cx="4464179" cy="7250539"/>
          </a:xfrm>
          <a:prstGeom prst="rect">
            <a:avLst/>
          </a:prstGeom>
        </p:spPr>
      </p:pic>
      <p:sp>
        <p:nvSpPr>
          <p:cNvPr id="8" name="TextBox 7">
            <a:extLst>
              <a:ext uri="{FF2B5EF4-FFF2-40B4-BE49-F238E27FC236}">
                <a16:creationId xmlns:a16="http://schemas.microsoft.com/office/drawing/2014/main" id="{9E16925F-AF6F-0B4E-B7C7-1186BA26B784}"/>
              </a:ext>
            </a:extLst>
          </p:cNvPr>
          <p:cNvSpPr txBox="1"/>
          <p:nvPr/>
        </p:nvSpPr>
        <p:spPr>
          <a:xfrm>
            <a:off x="5782105" y="2101389"/>
            <a:ext cx="5008102" cy="830997"/>
          </a:xfrm>
          <a:prstGeom prst="rect">
            <a:avLst/>
          </a:prstGeom>
          <a:noFill/>
        </p:spPr>
        <p:txBody>
          <a:bodyPr wrap="none" rtlCol="0">
            <a:spAutoFit/>
          </a:bodyPr>
          <a:lstStyle/>
          <a:p>
            <a:r>
              <a:rPr lang="en-US" sz="4800" b="1" i="1" dirty="0">
                <a:solidFill>
                  <a:schemeClr val="bg1"/>
                </a:solidFill>
                <a:latin typeface="Rocket Sans" panose="020B0602020202020204" pitchFamily="34" charset="0"/>
                <a:ea typeface="Rocket Sans" panose="020B0602020202020204" pitchFamily="34" charset="0"/>
              </a:rPr>
              <a:t>Need next slide!</a:t>
            </a:r>
            <a:endParaRPr lang="en-US" sz="3600" i="1"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1566396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674076" y="1859340"/>
            <a:ext cx="5905399" cy="1569660"/>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What are we building today?</a:t>
            </a:r>
            <a:endParaRPr lang="en-US" sz="3600" dirty="0">
              <a:solidFill>
                <a:schemeClr val="bg1"/>
              </a:solidFill>
              <a:latin typeface="Rocket Sans" panose="020B0602020202020204" pitchFamily="34" charset="0"/>
              <a:ea typeface="Rocket Sans" panose="020B0602020202020204" pitchFamily="34" charset="0"/>
            </a:endParaRPr>
          </a:p>
        </p:txBody>
      </p:sp>
      <p:pic>
        <p:nvPicPr>
          <p:cNvPr id="5" name="Online Media 4" descr="flutter_example.mp4">
            <a:hlinkClick r:id="" action="ppaction://media"/>
            <a:extLst>
              <a:ext uri="{FF2B5EF4-FFF2-40B4-BE49-F238E27FC236}">
                <a16:creationId xmlns:a16="http://schemas.microsoft.com/office/drawing/2014/main" id="{86E044F2-8CBE-654D-9649-B28A16603F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25723" y="0"/>
            <a:ext cx="3457575" cy="6858000"/>
          </a:xfrm>
          <a:prstGeom prst="rect">
            <a:avLst/>
          </a:prstGeom>
        </p:spPr>
      </p:pic>
    </p:spTree>
    <p:extLst>
      <p:ext uri="{BB962C8B-B14F-4D97-AF65-F5344CB8AC3E}">
        <p14:creationId xmlns:p14="http://schemas.microsoft.com/office/powerpoint/2010/main" val="30027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2" y="545678"/>
            <a:ext cx="7891855" cy="1569660"/>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setup your environment!</a:t>
            </a:r>
            <a:endParaRPr lang="en-US" sz="3600" dirty="0">
              <a:solidFill>
                <a:schemeClr val="bg1"/>
              </a:solidFill>
              <a:latin typeface="Rocket Sans" panose="020B0602020202020204" pitchFamily="34" charset="0"/>
              <a:ea typeface="Rocket Sans" panose="020B0602020202020204" pitchFamily="34" charset="0"/>
            </a:endParaRPr>
          </a:p>
        </p:txBody>
      </p:sp>
      <p:pic>
        <p:nvPicPr>
          <p:cNvPr id="6" name="Picture 5">
            <a:extLst>
              <a:ext uri="{FF2B5EF4-FFF2-40B4-BE49-F238E27FC236}">
                <a16:creationId xmlns:a16="http://schemas.microsoft.com/office/drawing/2014/main" id="{93B0B7C3-6A7B-2847-8604-7BA55E7EE2BA}"/>
              </a:ext>
            </a:extLst>
          </p:cNvPr>
          <p:cNvPicPr>
            <a:picLocks noChangeAspect="1"/>
          </p:cNvPicPr>
          <p:nvPr/>
        </p:nvPicPr>
        <p:blipFill>
          <a:blip r:embed="rId3"/>
          <a:stretch>
            <a:fillRect/>
          </a:stretch>
        </p:blipFill>
        <p:spPr>
          <a:xfrm>
            <a:off x="8154884" y="2804187"/>
            <a:ext cx="4037116" cy="4028224"/>
          </a:xfrm>
          <a:prstGeom prst="rect">
            <a:avLst/>
          </a:prstGeom>
        </p:spPr>
      </p:pic>
    </p:spTree>
    <p:extLst>
      <p:ext uri="{BB962C8B-B14F-4D97-AF65-F5344CB8AC3E}">
        <p14:creationId xmlns:p14="http://schemas.microsoft.com/office/powerpoint/2010/main" val="1947113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0C5AE3-DC96-604C-890E-94B349B2507D}"/>
              </a:ext>
            </a:extLst>
          </p:cNvPr>
          <p:cNvSpPr/>
          <p:nvPr/>
        </p:nvSpPr>
        <p:spPr>
          <a:xfrm>
            <a:off x="1567543" y="914400"/>
            <a:ext cx="9111343" cy="5225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pic>
        <p:nvPicPr>
          <p:cNvPr id="9" name="Picture 8">
            <a:extLst>
              <a:ext uri="{FF2B5EF4-FFF2-40B4-BE49-F238E27FC236}">
                <a16:creationId xmlns:a16="http://schemas.microsoft.com/office/drawing/2014/main" id="{CC12D08E-9C60-C54F-B1A2-9ABE3C26F81A}"/>
              </a:ext>
            </a:extLst>
          </p:cNvPr>
          <p:cNvPicPr>
            <a:picLocks noChangeAspect="1"/>
          </p:cNvPicPr>
          <p:nvPr/>
        </p:nvPicPr>
        <p:blipFill>
          <a:blip r:embed="rId4"/>
          <a:stretch>
            <a:fillRect/>
          </a:stretch>
        </p:blipFill>
        <p:spPr>
          <a:xfrm>
            <a:off x="-1034201" y="-1268735"/>
            <a:ext cx="14260401" cy="9809620"/>
          </a:xfrm>
          <a:prstGeom prst="rect">
            <a:avLst/>
          </a:prstGeom>
        </p:spPr>
      </p:pic>
    </p:spTree>
    <p:extLst>
      <p:ext uri="{BB962C8B-B14F-4D97-AF65-F5344CB8AC3E}">
        <p14:creationId xmlns:p14="http://schemas.microsoft.com/office/powerpoint/2010/main" val="899375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994628"/>
            <a:ext cx="3132589" cy="830997"/>
          </a:xfrm>
          <a:prstGeom prst="rect">
            <a:avLst/>
          </a:prstGeom>
          <a:noFill/>
        </p:spPr>
        <p:txBody>
          <a:bodyPr wrap="none" rtlCol="0">
            <a:spAutoFit/>
          </a:bodyPr>
          <a:lstStyle/>
          <a:p>
            <a:r>
              <a:rPr lang="en-US" sz="4800" b="1" dirty="0">
                <a:solidFill>
                  <a:schemeClr val="bg1"/>
                </a:solidFill>
                <a:latin typeface="Rocket Sans" panose="020B0602020202020204" pitchFamily="34" charset="0"/>
                <a:ea typeface="Rocket Sans" panose="020B0602020202020204" pitchFamily="34" charset="0"/>
              </a:rPr>
              <a:t>Let’s start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0" y="1945967"/>
            <a:ext cx="12192000" cy="2308324"/>
          </a:xfrm>
          <a:prstGeom prst="rect">
            <a:avLst/>
          </a:prstGeom>
        </p:spPr>
        <p:txBody>
          <a:bodyPr wrap="square">
            <a:spAutoFit/>
          </a:bodyPr>
          <a:lstStyle/>
          <a:p>
            <a:pPr marL="914400" lvl="1" indent="-457200">
              <a:buFont typeface="+mj-lt"/>
              <a:buAutoNum type="arabicPeriod"/>
            </a:pPr>
            <a:r>
              <a:rPr lang="en-US" sz="2800" dirty="0">
                <a:solidFill>
                  <a:srgbClr val="FFFFFF"/>
                </a:solidFill>
                <a:latin typeface="Rocket Sans" panose="020B0602020202020204" pitchFamily="34" charset="0"/>
                <a:ea typeface="Rocket Sans" panose="020B0602020202020204" pitchFamily="34" charset="0"/>
              </a:rPr>
              <a:t>Flutter SDK installed</a:t>
            </a:r>
          </a:p>
          <a:p>
            <a:pPr marL="914400" lvl="1" indent="-457200">
              <a:buFont typeface="+mj-lt"/>
              <a:buAutoNum type="arabicPeriod"/>
            </a:pPr>
            <a:r>
              <a:rPr lang="en-US" sz="2800" dirty="0">
                <a:solidFill>
                  <a:srgbClr val="FFFFFF"/>
                </a:solidFill>
                <a:latin typeface="Rocket Sans" panose="020B0602020202020204" pitchFamily="34" charset="0"/>
                <a:ea typeface="Rocket Sans" panose="020B0602020202020204" pitchFamily="34" charset="0"/>
              </a:rPr>
              <a:t>Visual Studio Code installed</a:t>
            </a:r>
          </a:p>
          <a:p>
            <a:pPr marL="914400" lvl="1" indent="-457200">
              <a:buFont typeface="+mj-lt"/>
              <a:buAutoNum type="arabicPeriod"/>
            </a:pPr>
            <a:r>
              <a:rPr lang="en-US" sz="2800" dirty="0">
                <a:solidFill>
                  <a:srgbClr val="FFFFFF"/>
                </a:solidFill>
                <a:latin typeface="Rocket Sans" panose="020B0602020202020204" pitchFamily="34" charset="0"/>
                <a:ea typeface="Rocket Sans" panose="020B0602020202020204" pitchFamily="34" charset="0"/>
              </a:rPr>
              <a:t>Android emulator or iOS simulator running</a:t>
            </a:r>
          </a:p>
          <a:p>
            <a:pPr marL="457200" indent="-457200">
              <a:buFont typeface="+mj-lt"/>
              <a:buAutoNum type="arabicPeriod"/>
            </a:pPr>
            <a:endParaRPr lang="en-US" sz="2800" dirty="0">
              <a:solidFill>
                <a:srgbClr val="FFFFFF"/>
              </a:solidFill>
              <a:latin typeface="Rocket Sans" panose="020B0602020202020204" pitchFamily="34" charset="0"/>
              <a:ea typeface="Rocket Sans" panose="020B0602020202020204" pitchFamily="34" charset="0"/>
            </a:endParaRPr>
          </a:p>
          <a:p>
            <a:pPr algn="ctr"/>
            <a:r>
              <a:rPr lang="en-US" sz="3200" dirty="0">
                <a:solidFill>
                  <a:srgbClr val="FFFF00"/>
                </a:solidFill>
                <a:latin typeface="Rocket Sans" panose="020B0602020202020204" pitchFamily="34" charset="0"/>
                <a:ea typeface="Rocket Sans" panose="020B0602020202020204" pitchFamily="34" charset="0"/>
              </a:rPr>
              <a:t>http://</a:t>
            </a:r>
            <a:r>
              <a:rPr lang="en-US" sz="3200" dirty="0" err="1">
                <a:solidFill>
                  <a:srgbClr val="FFFF00"/>
                </a:solidFill>
                <a:latin typeface="Rocket Sans" panose="020B0602020202020204" pitchFamily="34" charset="0"/>
                <a:ea typeface="Rocket Sans" panose="020B0602020202020204" pitchFamily="34" charset="0"/>
              </a:rPr>
              <a:t>bit.ly</a:t>
            </a:r>
            <a:r>
              <a:rPr lang="en-US" sz="3200" dirty="0">
                <a:solidFill>
                  <a:srgbClr val="FFFF00"/>
                </a:solidFill>
                <a:latin typeface="Rocket Sans" panose="020B0602020202020204" pitchFamily="34" charset="0"/>
                <a:ea typeface="Rocket Sans" panose="020B0602020202020204" pitchFamily="34" charset="0"/>
              </a:rPr>
              <a:t>/</a:t>
            </a:r>
            <a:r>
              <a:rPr lang="en-US" sz="3200" dirty="0" err="1">
                <a:solidFill>
                  <a:srgbClr val="FFFF00"/>
                </a:solidFill>
                <a:latin typeface="Rocket Sans" panose="020B0602020202020204" pitchFamily="34" charset="0"/>
                <a:ea typeface="Rocket Sans" panose="020B0602020202020204" pitchFamily="34" charset="0"/>
              </a:rPr>
              <a:t>detroitmeetsflutter</a:t>
            </a:r>
            <a:endParaRPr lang="en-US" sz="3200" dirty="0">
              <a:solidFill>
                <a:srgbClr val="FFFF00"/>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2949372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3CD223-EA8B-3545-A66F-51CFC8B1BBC7}"/>
              </a:ext>
            </a:extLst>
          </p:cNvPr>
          <p:cNvSpPr/>
          <p:nvPr/>
        </p:nvSpPr>
        <p:spPr>
          <a:xfrm>
            <a:off x="5623034" y="0"/>
            <a:ext cx="65689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36</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888833" y="1859340"/>
            <a:ext cx="3231223" cy="1569660"/>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Project Structure</a:t>
            </a:r>
            <a:endParaRPr lang="en-US" sz="3600" dirty="0">
              <a:solidFill>
                <a:schemeClr val="bg1"/>
              </a:solidFill>
              <a:latin typeface="Rocket Sans" panose="020B0602020202020204" pitchFamily="34" charset="0"/>
              <a:ea typeface="Rocket Sans" panose="020B0602020202020204" pitchFamily="34" charset="0"/>
            </a:endParaRPr>
          </a:p>
        </p:txBody>
      </p:sp>
      <p:pic>
        <p:nvPicPr>
          <p:cNvPr id="5" name="Picture 4">
            <a:extLst>
              <a:ext uri="{FF2B5EF4-FFF2-40B4-BE49-F238E27FC236}">
                <a16:creationId xmlns:a16="http://schemas.microsoft.com/office/drawing/2014/main" id="{33771474-1611-704A-8041-15B1B83B0826}"/>
              </a:ext>
            </a:extLst>
          </p:cNvPr>
          <p:cNvPicPr>
            <a:picLocks noChangeAspect="1"/>
          </p:cNvPicPr>
          <p:nvPr/>
        </p:nvPicPr>
        <p:blipFill>
          <a:blip r:embed="rId3"/>
          <a:stretch>
            <a:fillRect/>
          </a:stretch>
        </p:blipFill>
        <p:spPr>
          <a:xfrm>
            <a:off x="6881868" y="87778"/>
            <a:ext cx="3351956" cy="6001407"/>
          </a:xfrm>
          <a:prstGeom prst="rect">
            <a:avLst/>
          </a:prstGeom>
        </p:spPr>
      </p:pic>
    </p:spTree>
    <p:extLst>
      <p:ext uri="{BB962C8B-B14F-4D97-AF65-F5344CB8AC3E}">
        <p14:creationId xmlns:p14="http://schemas.microsoft.com/office/powerpoint/2010/main" val="3044021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684848"/>
            <a:ext cx="7891855"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start from scratch</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3" y="1640958"/>
            <a:ext cx="8123082" cy="1569660"/>
          </a:xfrm>
          <a:prstGeom prst="rect">
            <a:avLst/>
          </a:prstGeom>
        </p:spPr>
        <p:txBody>
          <a:bodyPr wrap="square">
            <a:spAutoFit/>
          </a:bodyPr>
          <a:lstStyle/>
          <a:p>
            <a:pPr marL="457200" indent="-457200">
              <a:buFont typeface="+mj-lt"/>
              <a:buAutoNum type="arabicPeriod"/>
            </a:pPr>
            <a:r>
              <a:rPr lang="en-US" sz="3200" dirty="0">
                <a:solidFill>
                  <a:srgbClr val="FFFFFF"/>
                </a:solidFill>
                <a:latin typeface="Rocket Sans" panose="020B0602020202020204" pitchFamily="34" charset="0"/>
                <a:ea typeface="Rocket Sans" panose="020B0602020202020204" pitchFamily="34" charset="0"/>
              </a:rPr>
              <a:t>In VS Code, open the </a:t>
            </a:r>
            <a:r>
              <a:rPr lang="en-US" sz="3200" dirty="0" err="1">
                <a:solidFill>
                  <a:srgbClr val="FFFFFF"/>
                </a:solidFill>
                <a:latin typeface="Rocket Sans" panose="020B0602020202020204" pitchFamily="34" charset="0"/>
                <a:ea typeface="Rocket Sans" panose="020B0602020202020204" pitchFamily="34" charset="0"/>
              </a:rPr>
              <a:t>main.dart</a:t>
            </a:r>
            <a:r>
              <a:rPr lang="en-US" sz="3200" dirty="0">
                <a:solidFill>
                  <a:srgbClr val="FFFFFF"/>
                </a:solidFill>
                <a:latin typeface="Rocket Sans" panose="020B0602020202020204" pitchFamily="34" charset="0"/>
                <a:ea typeface="Rocket Sans" panose="020B0602020202020204" pitchFamily="34" charset="0"/>
              </a:rPr>
              <a:t> file</a:t>
            </a:r>
          </a:p>
          <a:p>
            <a:pPr marL="457200" indent="-457200">
              <a:buFont typeface="+mj-lt"/>
              <a:buAutoNum type="arabicPeriod"/>
            </a:pPr>
            <a:r>
              <a:rPr lang="en-US" sz="3200" dirty="0">
                <a:solidFill>
                  <a:srgbClr val="FFFFFF"/>
                </a:solidFill>
                <a:latin typeface="Rocket Sans" panose="020B0602020202020204" pitchFamily="34" charset="0"/>
                <a:ea typeface="Rocket Sans" panose="020B0602020202020204" pitchFamily="34" charset="0"/>
              </a:rPr>
              <a:t>Wipe it clean</a:t>
            </a:r>
          </a:p>
          <a:p>
            <a:pPr marL="457200" indent="-457200">
              <a:buFont typeface="+mj-lt"/>
              <a:buAutoNum type="arabicPeriod"/>
            </a:pPr>
            <a:r>
              <a:rPr lang="en-US" sz="3200" dirty="0">
                <a:solidFill>
                  <a:srgbClr val="FFFFFF"/>
                </a:solidFill>
                <a:latin typeface="Rocket Sans" panose="020B0602020202020204" pitchFamily="34" charset="0"/>
                <a:ea typeface="Rocket Sans" panose="020B0602020202020204" pitchFamily="34" charset="0"/>
              </a:rPr>
              <a:t>Add the code below</a:t>
            </a:r>
          </a:p>
        </p:txBody>
      </p:sp>
      <p:sp>
        <p:nvSpPr>
          <p:cNvPr id="5" name="Rectangle 4">
            <a:extLst>
              <a:ext uri="{FF2B5EF4-FFF2-40B4-BE49-F238E27FC236}">
                <a16:creationId xmlns:a16="http://schemas.microsoft.com/office/drawing/2014/main" id="{2D58BC31-B31E-0C49-83AD-7A04FA8A2E21}"/>
              </a:ext>
            </a:extLst>
          </p:cNvPr>
          <p:cNvSpPr/>
          <p:nvPr/>
        </p:nvSpPr>
        <p:spPr>
          <a:xfrm>
            <a:off x="568973" y="3647383"/>
            <a:ext cx="10477399" cy="216518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i="1" noProof="1">
                <a:solidFill>
                  <a:schemeClr val="accent6"/>
                </a:solidFill>
                <a:latin typeface="Menlo" panose="020B0609030804020204" pitchFamily="49" charset="0"/>
                <a:ea typeface="Menlo" panose="020B0609030804020204" pitchFamily="49" charset="0"/>
                <a:cs typeface="Menlo" panose="020B0609030804020204" pitchFamily="49" charset="0"/>
              </a:rPr>
              <a:t>//Example 1</a:t>
            </a:r>
          </a:p>
          <a:p>
            <a:r>
              <a:rPr lang="en-US" sz="2800" noProof="1">
                <a:latin typeface="Menlo" panose="020B0609030804020204" pitchFamily="49" charset="0"/>
                <a:ea typeface="Menlo" panose="020B0609030804020204" pitchFamily="49" charset="0"/>
                <a:cs typeface="Menlo" panose="020B0609030804020204" pitchFamily="49" charset="0"/>
              </a:rPr>
              <a:t>import 'package:flutter/material.dart';</a:t>
            </a:r>
          </a:p>
          <a:p>
            <a:endParaRPr lang="en-US" sz="2800" noProof="1">
              <a:latin typeface="Menlo" panose="020B0609030804020204" pitchFamily="49" charset="0"/>
              <a:ea typeface="Menlo" panose="020B0609030804020204" pitchFamily="49" charset="0"/>
              <a:cs typeface="Menlo" panose="020B0609030804020204" pitchFamily="49" charset="0"/>
            </a:endParaRPr>
          </a:p>
          <a:p>
            <a:r>
              <a:rPr lang="en-US" sz="2800" noProof="1">
                <a:latin typeface="Menlo" panose="020B0609030804020204" pitchFamily="49" charset="0"/>
                <a:ea typeface="Menlo" panose="020B0609030804020204" pitchFamily="49" charset="0"/>
                <a:cs typeface="Menlo" panose="020B0609030804020204" pitchFamily="49" charset="0"/>
              </a:rPr>
              <a:t>void main() {}</a:t>
            </a:r>
          </a:p>
        </p:txBody>
      </p:sp>
    </p:spTree>
    <p:extLst>
      <p:ext uri="{BB962C8B-B14F-4D97-AF65-F5344CB8AC3E}">
        <p14:creationId xmlns:p14="http://schemas.microsoft.com/office/powerpoint/2010/main" val="2294701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684848"/>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attach something to the screen</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2" y="1640958"/>
            <a:ext cx="9330401" cy="1077218"/>
          </a:xfrm>
          <a:prstGeom prst="rect">
            <a:avLst/>
          </a:prstGeom>
        </p:spPr>
        <p:txBody>
          <a:bodyPr wrap="square">
            <a:spAutoFit/>
          </a:bodyPr>
          <a:lstStyle/>
          <a:p>
            <a:pPr marL="342900" indent="-342900">
              <a:buFont typeface="Arial" panose="020B0604020202020204" pitchFamily="34" charset="0"/>
              <a:buChar char="•"/>
            </a:pPr>
            <a:r>
              <a:rPr lang="en-US" sz="3200" dirty="0">
                <a:solidFill>
                  <a:srgbClr val="FFFFFF"/>
                </a:solidFill>
                <a:latin typeface="Rocket Sans" panose="020B0602020202020204" pitchFamily="34" charset="0"/>
                <a:ea typeface="Rocket Sans" panose="020B0602020202020204" pitchFamily="34" charset="0"/>
              </a:rPr>
              <a:t>The </a:t>
            </a:r>
            <a:r>
              <a:rPr lang="en-US" sz="3200" dirty="0" err="1">
                <a:solidFill>
                  <a:srgbClr val="FFFFFF"/>
                </a:solidFill>
                <a:latin typeface="Rocket Sans" panose="020B0602020202020204" pitchFamily="34" charset="0"/>
                <a:ea typeface="Rocket Sans" panose="020B0602020202020204" pitchFamily="34" charset="0"/>
              </a:rPr>
              <a:t>runApp</a:t>
            </a:r>
            <a:r>
              <a:rPr lang="en-US" sz="3200" dirty="0">
                <a:solidFill>
                  <a:srgbClr val="FFFFFF"/>
                </a:solidFill>
                <a:latin typeface="Rocket Sans" panose="020B0602020202020204" pitchFamily="34" charset="0"/>
                <a:ea typeface="Rocket Sans" panose="020B0602020202020204" pitchFamily="34" charset="0"/>
              </a:rPr>
              <a:t> method</a:t>
            </a:r>
          </a:p>
          <a:p>
            <a:pPr marL="342900" indent="-342900">
              <a:buFont typeface="Arial" panose="020B0604020202020204" pitchFamily="34" charset="0"/>
              <a:buChar char="•"/>
            </a:pPr>
            <a:r>
              <a:rPr lang="en-US" sz="3200" dirty="0">
                <a:solidFill>
                  <a:srgbClr val="FFFFFF"/>
                </a:solidFill>
                <a:latin typeface="Rocket Sans" panose="020B0602020202020204" pitchFamily="34" charset="0"/>
                <a:ea typeface="Rocket Sans" panose="020B0602020202020204" pitchFamily="34" charset="0"/>
              </a:rPr>
              <a:t>In Dart, ‘=&gt;’ is equivalent to {return expr};</a:t>
            </a:r>
          </a:p>
        </p:txBody>
      </p:sp>
      <p:sp>
        <p:nvSpPr>
          <p:cNvPr id="5" name="Rectangle 4">
            <a:extLst>
              <a:ext uri="{FF2B5EF4-FFF2-40B4-BE49-F238E27FC236}">
                <a16:creationId xmlns:a16="http://schemas.microsoft.com/office/drawing/2014/main" id="{2D58BC31-B31E-0C49-83AD-7A04FA8A2E21}"/>
              </a:ext>
            </a:extLst>
          </p:cNvPr>
          <p:cNvSpPr/>
          <p:nvPr/>
        </p:nvSpPr>
        <p:spPr>
          <a:xfrm>
            <a:off x="568973" y="2999688"/>
            <a:ext cx="10477399" cy="236838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800" i="1" dirty="0">
                <a:solidFill>
                  <a:schemeClr val="accent6"/>
                </a:solidFill>
                <a:latin typeface="Menlo" panose="020B0609030804020204" pitchFamily="49" charset="0"/>
                <a:ea typeface="Menlo" panose="020B0609030804020204" pitchFamily="49" charset="0"/>
                <a:cs typeface="Menlo" panose="020B0609030804020204" pitchFamily="49" charset="0"/>
              </a:rPr>
              <a:t>/Example 2</a:t>
            </a:r>
            <a:endPar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import </a:t>
            </a:r>
            <a:r>
              <a:rPr lang="en-US" sz="2800" noProof="1">
                <a:latin typeface="Menlo" panose="020B0609030804020204" pitchFamily="49" charset="0"/>
                <a:ea typeface="Menlo" panose="020B0609030804020204" pitchFamily="49" charset="0"/>
                <a:cs typeface="Menlo" panose="020B0609030804020204" pitchFamily="49" charset="0"/>
              </a:rPr>
              <a:t>'package</a:t>
            </a:r>
            <a:r>
              <a:rPr lang="en-US" sz="2800" dirty="0">
                <a:latin typeface="Menlo" panose="020B0609030804020204" pitchFamily="49" charset="0"/>
                <a:ea typeface="Menlo" panose="020B0609030804020204" pitchFamily="49" charset="0"/>
                <a:cs typeface="Menlo" panose="020B0609030804020204" pitchFamily="49" charset="0"/>
              </a:rPr>
              <a:t>:flutter/</a:t>
            </a:r>
            <a:r>
              <a:rPr lang="en-US" sz="2800" dirty="0" err="1">
                <a:latin typeface="Menlo" panose="020B0609030804020204" pitchFamily="49" charset="0"/>
                <a:ea typeface="Menlo" panose="020B0609030804020204" pitchFamily="49" charset="0"/>
                <a:cs typeface="Menlo" panose="020B0609030804020204" pitchFamily="49" charset="0"/>
              </a:rPr>
              <a:t>material.dart</a:t>
            </a:r>
            <a:r>
              <a:rPr lang="en-US" sz="2800" dirty="0">
                <a:latin typeface="Menlo" panose="020B0609030804020204" pitchFamily="49" charset="0"/>
                <a:ea typeface="Menlo" panose="020B0609030804020204" pitchFamily="49" charset="0"/>
                <a:cs typeface="Menlo" panose="020B0609030804020204" pitchFamily="49" charset="0"/>
              </a:rPr>
              <a:t>';</a:t>
            </a:r>
          </a:p>
          <a:p>
            <a:b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br>
            <a:endParaRPr lang="en-US" sz="2800" dirty="0">
              <a:highlight>
                <a:srgbClr val="FFFF00"/>
              </a:highlight>
              <a:latin typeface="Menlo" panose="020B0609030804020204" pitchFamily="49" charset="0"/>
              <a:ea typeface="Menlo" panose="020B0609030804020204" pitchFamily="49" charset="0"/>
              <a:cs typeface="Menlo" panose="020B0609030804020204" pitchFamily="49" charset="0"/>
            </a:endParaRP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void main() =&gt;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runApp</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(&lt;Widget&gt;);</a:t>
            </a:r>
          </a:p>
        </p:txBody>
      </p:sp>
    </p:spTree>
    <p:extLst>
      <p:ext uri="{BB962C8B-B14F-4D97-AF65-F5344CB8AC3E}">
        <p14:creationId xmlns:p14="http://schemas.microsoft.com/office/powerpoint/2010/main" val="3377106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309688-6396-644C-9888-C6D6F343DE77}"/>
              </a:ext>
            </a:extLst>
          </p:cNvPr>
          <p:cNvPicPr>
            <a:picLocks noChangeAspect="1"/>
          </p:cNvPicPr>
          <p:nvPr/>
        </p:nvPicPr>
        <p:blipFill>
          <a:blip r:embed="rId3"/>
          <a:stretch>
            <a:fillRect/>
          </a:stretch>
        </p:blipFill>
        <p:spPr>
          <a:xfrm>
            <a:off x="1149220" y="0"/>
            <a:ext cx="4196953" cy="6858000"/>
          </a:xfrm>
          <a:prstGeom prst="rect">
            <a:avLst/>
          </a:prstGeom>
        </p:spPr>
      </p:pic>
      <p:sp>
        <p:nvSpPr>
          <p:cNvPr id="8" name="TextBox 7">
            <a:extLst>
              <a:ext uri="{FF2B5EF4-FFF2-40B4-BE49-F238E27FC236}">
                <a16:creationId xmlns:a16="http://schemas.microsoft.com/office/drawing/2014/main" id="{9E16925F-AF6F-0B4E-B7C7-1186BA26B784}"/>
              </a:ext>
            </a:extLst>
          </p:cNvPr>
          <p:cNvSpPr txBox="1"/>
          <p:nvPr/>
        </p:nvSpPr>
        <p:spPr>
          <a:xfrm>
            <a:off x="5950917" y="1679358"/>
            <a:ext cx="3589118" cy="2308324"/>
          </a:xfrm>
          <a:prstGeom prst="rect">
            <a:avLst/>
          </a:prstGeom>
          <a:noFill/>
        </p:spPr>
        <p:txBody>
          <a:bodyPr wrap="square" rtlCol="0">
            <a:spAutoFit/>
          </a:bodyPr>
          <a:lstStyle/>
          <a:p>
            <a:r>
              <a:rPr lang="en-US" sz="4800" b="1" i="1" dirty="0">
                <a:solidFill>
                  <a:schemeClr val="bg1"/>
                </a:solidFill>
                <a:latin typeface="Rocket Sans" panose="020B0602020202020204" pitchFamily="34" charset="0"/>
                <a:ea typeface="Rocket Sans" panose="020B0602020202020204" pitchFamily="34" charset="0"/>
              </a:rPr>
              <a:t>‘Let’s talk about Widgets’</a:t>
            </a:r>
            <a:endParaRPr lang="en-US" sz="3600" i="1"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965958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4</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462366" y="1536174"/>
            <a:ext cx="11267267" cy="3785652"/>
          </a:xfrm>
          <a:prstGeom prst="rect">
            <a:avLst/>
          </a:prstGeom>
          <a:noFill/>
        </p:spPr>
        <p:txBody>
          <a:bodyPr wrap="square" rtlCol="0">
            <a:spAutoFit/>
          </a:bodyPr>
          <a:lstStyle/>
          <a:p>
            <a:pPr algn="ctr"/>
            <a:r>
              <a:rPr lang="en-US" sz="6000" dirty="0">
                <a:solidFill>
                  <a:schemeClr val="bg1"/>
                </a:solidFill>
                <a:latin typeface="Rocket Sans" panose="020B0602020202020204" pitchFamily="34" charset="0"/>
                <a:ea typeface="Rocket Sans" panose="020B0602020202020204" pitchFamily="34" charset="0"/>
              </a:rPr>
              <a:t>Do you want to </a:t>
            </a:r>
            <a:r>
              <a:rPr lang="en-US" sz="6000" b="1" dirty="0">
                <a:solidFill>
                  <a:schemeClr val="accent4"/>
                </a:solidFill>
                <a:latin typeface="Rocket Sans" panose="020B0602020202020204" pitchFamily="34" charset="0"/>
                <a:ea typeface="Rocket Sans" panose="020B0602020202020204" pitchFamily="34" charset="0"/>
              </a:rPr>
              <a:t>quickly</a:t>
            </a:r>
            <a:r>
              <a:rPr lang="en-US" sz="6000" dirty="0">
                <a:solidFill>
                  <a:schemeClr val="bg1"/>
                </a:solidFill>
                <a:latin typeface="Rocket Sans" panose="020B0602020202020204" pitchFamily="34" charset="0"/>
                <a:ea typeface="Rocket Sans" panose="020B0602020202020204" pitchFamily="34" charset="0"/>
              </a:rPr>
              <a:t> build </a:t>
            </a:r>
            <a:r>
              <a:rPr lang="en-US" sz="6000" b="1" dirty="0">
                <a:solidFill>
                  <a:schemeClr val="accent4"/>
                </a:solidFill>
                <a:latin typeface="Rocket Sans" panose="020B0602020202020204" pitchFamily="34" charset="0"/>
                <a:ea typeface="Rocket Sans" panose="020B0602020202020204" pitchFamily="34" charset="0"/>
              </a:rPr>
              <a:t>great looking</a:t>
            </a:r>
            <a:r>
              <a:rPr lang="en-US" sz="6000" b="1" dirty="0">
                <a:solidFill>
                  <a:schemeClr val="bg1"/>
                </a:solidFill>
                <a:latin typeface="Rocket Sans" panose="020B0602020202020204" pitchFamily="34" charset="0"/>
                <a:ea typeface="Rocket Sans" panose="020B0602020202020204" pitchFamily="34" charset="0"/>
              </a:rPr>
              <a:t>, </a:t>
            </a:r>
            <a:r>
              <a:rPr lang="en-US" sz="6000" b="1" dirty="0">
                <a:solidFill>
                  <a:schemeClr val="accent4"/>
                </a:solidFill>
                <a:latin typeface="Rocket Sans" panose="020B0602020202020204" pitchFamily="34" charset="0"/>
                <a:ea typeface="Rocket Sans" panose="020B0602020202020204" pitchFamily="34" charset="0"/>
              </a:rPr>
              <a:t>performant </a:t>
            </a:r>
            <a:r>
              <a:rPr lang="en-US" sz="6000" dirty="0">
                <a:solidFill>
                  <a:schemeClr val="bg1"/>
                </a:solidFill>
                <a:latin typeface="Rocket Sans" panose="020B0602020202020204" pitchFamily="34" charset="0"/>
                <a:ea typeface="Rocket Sans" panose="020B0602020202020204" pitchFamily="34" charset="0"/>
              </a:rPr>
              <a:t>apps for </a:t>
            </a:r>
            <a:r>
              <a:rPr lang="en-US" sz="6000" b="1" dirty="0">
                <a:solidFill>
                  <a:schemeClr val="accent4"/>
                </a:solidFill>
                <a:latin typeface="Rocket Sans" panose="020B0602020202020204" pitchFamily="34" charset="0"/>
                <a:ea typeface="Rocket Sans" panose="020B0602020202020204" pitchFamily="34" charset="0"/>
              </a:rPr>
              <a:t>multiple screens </a:t>
            </a:r>
            <a:r>
              <a:rPr lang="en-US" sz="6000" dirty="0">
                <a:solidFill>
                  <a:schemeClr val="bg1"/>
                </a:solidFill>
                <a:latin typeface="Rocket Sans" panose="020B0602020202020204" pitchFamily="34" charset="0"/>
                <a:ea typeface="Rocket Sans" panose="020B0602020202020204" pitchFamily="34" charset="0"/>
              </a:rPr>
              <a:t>from </a:t>
            </a:r>
            <a:r>
              <a:rPr lang="en-US" sz="6000" b="1" dirty="0">
                <a:solidFill>
                  <a:schemeClr val="accent4"/>
                </a:solidFill>
                <a:latin typeface="Rocket Sans" panose="020B0602020202020204" pitchFamily="34" charset="0"/>
                <a:ea typeface="Rocket Sans" panose="020B0602020202020204" pitchFamily="34" charset="0"/>
              </a:rPr>
              <a:t>one codebase</a:t>
            </a:r>
            <a:r>
              <a:rPr lang="en-US" sz="6000" dirty="0">
                <a:solidFill>
                  <a:schemeClr val="bg1"/>
                </a:solidFill>
                <a:latin typeface="Rocket Sans" panose="020B0602020202020204" pitchFamily="34" charset="0"/>
                <a:ea typeface="Rocket Sans" panose="020B0602020202020204" pitchFamily="34" charset="0"/>
              </a:rPr>
              <a:t>?</a:t>
            </a:r>
          </a:p>
        </p:txBody>
      </p:sp>
    </p:spTree>
    <p:extLst>
      <p:ext uri="{BB962C8B-B14F-4D97-AF65-F5344CB8AC3E}">
        <p14:creationId xmlns:p14="http://schemas.microsoft.com/office/powerpoint/2010/main" val="1277038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684848"/>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Widgets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3" y="1640958"/>
            <a:ext cx="8123082" cy="1569660"/>
          </a:xfrm>
          <a:prstGeom prst="rect">
            <a:avLst/>
          </a:prstGeom>
        </p:spPr>
        <p:txBody>
          <a:bodyPr wrap="square">
            <a:spAutoFit/>
          </a:bodyPr>
          <a:lstStyle/>
          <a:p>
            <a:pPr marL="342900" indent="-342900">
              <a:buFont typeface="Arial" panose="020B0604020202020204" pitchFamily="34" charset="0"/>
              <a:buChar char="•"/>
            </a:pPr>
            <a:r>
              <a:rPr lang="en-US" sz="3200" dirty="0">
                <a:solidFill>
                  <a:srgbClr val="FFFFFF"/>
                </a:solidFill>
                <a:latin typeface="Rocket Sans" panose="020B0602020202020204" pitchFamily="34" charset="0"/>
                <a:ea typeface="Rocket Sans" panose="020B0602020202020204" pitchFamily="34" charset="0"/>
              </a:rPr>
              <a:t>Everything is a widget</a:t>
            </a:r>
          </a:p>
          <a:p>
            <a:pPr marL="342900" indent="-342900">
              <a:buFont typeface="Arial" panose="020B0604020202020204" pitchFamily="34" charset="0"/>
              <a:buChar char="•"/>
            </a:pPr>
            <a:r>
              <a:rPr lang="en-US" sz="3200" dirty="0">
                <a:solidFill>
                  <a:srgbClr val="FFFFFF"/>
                </a:solidFill>
                <a:latin typeface="Rocket Sans" panose="020B0602020202020204" pitchFamily="34" charset="0"/>
                <a:ea typeface="Rocket Sans" panose="020B0602020202020204" pitchFamily="34" charset="0"/>
              </a:rPr>
              <a:t>Stateless Widgets</a:t>
            </a:r>
          </a:p>
          <a:p>
            <a:pPr marL="342900" indent="-342900">
              <a:buFont typeface="Arial" panose="020B0604020202020204" pitchFamily="34" charset="0"/>
              <a:buChar char="•"/>
            </a:pPr>
            <a:r>
              <a:rPr lang="en-US" sz="3200" dirty="0">
                <a:solidFill>
                  <a:srgbClr val="FFFFFF"/>
                </a:solidFill>
                <a:latin typeface="Rocket Sans" panose="020B0602020202020204" pitchFamily="34" charset="0"/>
                <a:ea typeface="Rocket Sans" panose="020B0602020202020204" pitchFamily="34" charset="0"/>
              </a:rPr>
              <a:t>Stateful Widgets</a:t>
            </a:r>
          </a:p>
        </p:txBody>
      </p:sp>
      <p:sp>
        <p:nvSpPr>
          <p:cNvPr id="5" name="Rectangle 4">
            <a:extLst>
              <a:ext uri="{FF2B5EF4-FFF2-40B4-BE49-F238E27FC236}">
                <a16:creationId xmlns:a16="http://schemas.microsoft.com/office/drawing/2014/main" id="{2D58BC31-B31E-0C49-83AD-7A04FA8A2E21}"/>
              </a:ext>
            </a:extLst>
          </p:cNvPr>
          <p:cNvSpPr/>
          <p:nvPr/>
        </p:nvSpPr>
        <p:spPr>
          <a:xfrm>
            <a:off x="568973" y="3771900"/>
            <a:ext cx="10477399" cy="186436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400" dirty="0">
                <a:latin typeface="Menlo" panose="020B0609030804020204" pitchFamily="49" charset="0"/>
                <a:ea typeface="Menlo" panose="020B0609030804020204" pitchFamily="49" charset="0"/>
                <a:cs typeface="Menlo" panose="020B0609030804020204" pitchFamily="49" charset="0"/>
              </a:rPr>
              <a:t>class </a:t>
            </a:r>
            <a:r>
              <a:rPr lang="en-US" sz="2400" dirty="0" err="1">
                <a:latin typeface="Menlo" panose="020B0609030804020204" pitchFamily="49" charset="0"/>
                <a:ea typeface="Menlo" panose="020B0609030804020204" pitchFamily="49" charset="0"/>
                <a:cs typeface="Menlo" panose="020B0609030804020204" pitchFamily="49" charset="0"/>
              </a:rPr>
              <a:t>StatelessWidgetExample</a:t>
            </a:r>
            <a:r>
              <a:rPr lang="en-US" sz="2400" dirty="0">
                <a:latin typeface="Menlo" panose="020B0609030804020204" pitchFamily="49" charset="0"/>
                <a:ea typeface="Menlo" panose="020B0609030804020204" pitchFamily="49" charset="0"/>
                <a:cs typeface="Menlo" panose="020B0609030804020204" pitchFamily="49" charset="0"/>
              </a:rPr>
              <a:t> extends </a:t>
            </a:r>
            <a:r>
              <a:rPr lang="en-US" sz="2400" dirty="0" err="1">
                <a:latin typeface="Menlo" panose="020B0609030804020204" pitchFamily="49" charset="0"/>
                <a:ea typeface="Menlo" panose="020B0609030804020204" pitchFamily="49" charset="0"/>
                <a:cs typeface="Menlo" panose="020B0609030804020204" pitchFamily="49" charset="0"/>
              </a:rPr>
              <a:t>StatelessWidget</a:t>
            </a:r>
            <a:r>
              <a:rPr lang="en-US" sz="2400" dirty="0">
                <a:latin typeface="Menlo" panose="020B0609030804020204" pitchFamily="49" charset="0"/>
                <a:ea typeface="Menlo" panose="020B0609030804020204" pitchFamily="49" charset="0"/>
                <a:cs typeface="Menlo" panose="020B0609030804020204" pitchFamily="49" charset="0"/>
              </a:rPr>
              <a:t>{};</a:t>
            </a:r>
          </a:p>
          <a:p>
            <a:br>
              <a:rPr lang="en-US" sz="2400" dirty="0">
                <a:latin typeface="Menlo" panose="020B0609030804020204" pitchFamily="49" charset="0"/>
                <a:ea typeface="Menlo" panose="020B0609030804020204" pitchFamily="49" charset="0"/>
                <a:cs typeface="Menlo" panose="020B0609030804020204" pitchFamily="49" charset="0"/>
              </a:rPr>
            </a:br>
            <a:endParaRPr lang="en-US" sz="2400" dirty="0">
              <a:latin typeface="Menlo" panose="020B0609030804020204" pitchFamily="49" charset="0"/>
              <a:ea typeface="Menlo" panose="020B0609030804020204" pitchFamily="49" charset="0"/>
              <a:cs typeface="Menlo" panose="020B0609030804020204" pitchFamily="49" charset="0"/>
            </a:endParaRPr>
          </a:p>
          <a:p>
            <a:r>
              <a:rPr lang="en-US" sz="2400" dirty="0">
                <a:latin typeface="Menlo" panose="020B0609030804020204" pitchFamily="49" charset="0"/>
                <a:ea typeface="Menlo" panose="020B0609030804020204" pitchFamily="49" charset="0"/>
                <a:cs typeface="Menlo" panose="020B0609030804020204" pitchFamily="49" charset="0"/>
              </a:rPr>
              <a:t>class </a:t>
            </a:r>
            <a:r>
              <a:rPr lang="en-US" sz="2400" dirty="0" err="1">
                <a:latin typeface="Menlo" panose="020B0609030804020204" pitchFamily="49" charset="0"/>
                <a:ea typeface="Menlo" panose="020B0609030804020204" pitchFamily="49" charset="0"/>
                <a:cs typeface="Menlo" panose="020B0609030804020204" pitchFamily="49" charset="0"/>
              </a:rPr>
              <a:t>StateFullWidgetExample</a:t>
            </a:r>
            <a:r>
              <a:rPr lang="en-US" sz="2400" dirty="0">
                <a:latin typeface="Menlo" panose="020B0609030804020204" pitchFamily="49" charset="0"/>
                <a:ea typeface="Menlo" panose="020B0609030804020204" pitchFamily="49" charset="0"/>
                <a:cs typeface="Menlo" panose="020B0609030804020204" pitchFamily="49" charset="0"/>
              </a:rPr>
              <a:t> extends </a:t>
            </a:r>
            <a:r>
              <a:rPr lang="en-US" sz="2400" dirty="0" err="1">
                <a:latin typeface="Menlo" panose="020B0609030804020204" pitchFamily="49" charset="0"/>
                <a:ea typeface="Menlo" panose="020B0609030804020204" pitchFamily="49" charset="0"/>
                <a:cs typeface="Menlo" panose="020B0609030804020204" pitchFamily="49" charset="0"/>
              </a:rPr>
              <a:t>StatefulWidget</a:t>
            </a:r>
            <a:r>
              <a:rPr lang="en-US" sz="2400"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009842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315912"/>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create our first Widget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277471"/>
            <a:ext cx="10551745" cy="45035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40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400" i="1" dirty="0">
                <a:solidFill>
                  <a:schemeClr val="accent6"/>
                </a:solidFill>
                <a:latin typeface="Menlo" panose="020B0609030804020204" pitchFamily="49" charset="0"/>
                <a:ea typeface="Menlo" panose="020B0609030804020204" pitchFamily="49" charset="0"/>
                <a:cs typeface="Menlo" panose="020B0609030804020204" pitchFamily="49" charset="0"/>
              </a:rPr>
              <a:t>/Example 3</a:t>
            </a:r>
            <a:endParaRPr lang="en-US" sz="2400" dirty="0">
              <a:solidFill>
                <a:schemeClr val="accent6"/>
              </a:solidFill>
              <a:latin typeface="Menlo" panose="020B0609030804020204" pitchFamily="49" charset="0"/>
              <a:ea typeface="Menlo" panose="020B0609030804020204" pitchFamily="49" charset="0"/>
              <a:cs typeface="Menlo" panose="020B0609030804020204" pitchFamily="49" charset="0"/>
            </a:endParaRPr>
          </a:p>
          <a:p>
            <a:r>
              <a:rPr lang="en-US" sz="2400" dirty="0">
                <a:latin typeface="Menlo" panose="020B0609030804020204" pitchFamily="49" charset="0"/>
                <a:ea typeface="Menlo" panose="020B0609030804020204" pitchFamily="49" charset="0"/>
                <a:cs typeface="Menlo" panose="020B0609030804020204" pitchFamily="49" charset="0"/>
              </a:rPr>
              <a:t>import '</a:t>
            </a:r>
            <a:r>
              <a:rPr lang="en-US" sz="2400" dirty="0" err="1">
                <a:latin typeface="Menlo" panose="020B0609030804020204" pitchFamily="49" charset="0"/>
                <a:ea typeface="Menlo" panose="020B0609030804020204" pitchFamily="49" charset="0"/>
                <a:cs typeface="Menlo" panose="020B0609030804020204" pitchFamily="49" charset="0"/>
              </a:rPr>
              <a:t>package:flutter</a:t>
            </a:r>
            <a:r>
              <a:rPr lang="en-US" sz="2400" dirty="0">
                <a:latin typeface="Menlo" panose="020B0609030804020204" pitchFamily="49" charset="0"/>
                <a:ea typeface="Menlo" panose="020B0609030804020204" pitchFamily="49" charset="0"/>
                <a:cs typeface="Menlo" panose="020B0609030804020204" pitchFamily="49" charset="0"/>
              </a:rPr>
              <a:t>/</a:t>
            </a:r>
            <a:r>
              <a:rPr lang="en-US" sz="2400" dirty="0" err="1">
                <a:latin typeface="Menlo" panose="020B0609030804020204" pitchFamily="49" charset="0"/>
                <a:ea typeface="Menlo" panose="020B0609030804020204" pitchFamily="49" charset="0"/>
                <a:cs typeface="Menlo" panose="020B0609030804020204" pitchFamily="49" charset="0"/>
              </a:rPr>
              <a:t>material.dart</a:t>
            </a:r>
            <a:r>
              <a:rPr lang="en-US" sz="2400" dirty="0">
                <a:latin typeface="Menlo" panose="020B0609030804020204" pitchFamily="49" charset="0"/>
                <a:ea typeface="Menlo" panose="020B0609030804020204" pitchFamily="49" charset="0"/>
                <a:cs typeface="Menlo" panose="020B0609030804020204" pitchFamily="49" charset="0"/>
              </a:rPr>
              <a:t>';</a:t>
            </a:r>
          </a:p>
          <a:p>
            <a:endParaRPr lang="en-US" sz="2400" dirty="0">
              <a:latin typeface="Menlo" panose="020B0609030804020204" pitchFamily="49" charset="0"/>
              <a:ea typeface="Menlo" panose="020B0609030804020204" pitchFamily="49" charset="0"/>
              <a:cs typeface="Menlo" panose="020B0609030804020204" pitchFamily="49" charset="0"/>
            </a:endParaRPr>
          </a:p>
          <a:p>
            <a:r>
              <a:rPr lang="en-US" sz="2400" dirty="0">
                <a:latin typeface="Menlo" panose="020B0609030804020204" pitchFamily="49" charset="0"/>
                <a:ea typeface="Menlo" panose="020B0609030804020204" pitchFamily="49" charset="0"/>
                <a:cs typeface="Menlo" panose="020B0609030804020204" pitchFamily="49" charset="0"/>
              </a:rPr>
              <a:t>void main() =&gt; </a:t>
            </a:r>
            <a:r>
              <a:rPr lang="en-US" sz="2400" dirty="0" err="1">
                <a:latin typeface="Menlo" panose="020B0609030804020204" pitchFamily="49" charset="0"/>
                <a:ea typeface="Menlo" panose="020B0609030804020204" pitchFamily="49" charset="0"/>
                <a:cs typeface="Menlo" panose="020B0609030804020204" pitchFamily="49" charset="0"/>
              </a:rPr>
              <a:t>runApp</a:t>
            </a:r>
            <a:r>
              <a:rPr lang="en-US" sz="2400" dirty="0">
                <a:latin typeface="Menlo" panose="020B0609030804020204" pitchFamily="49" charset="0"/>
                <a:ea typeface="Menlo" panose="020B0609030804020204" pitchFamily="49" charset="0"/>
                <a:cs typeface="Menlo" panose="020B0609030804020204" pitchFamily="49" charset="0"/>
              </a:rPr>
              <a:t>(</a:t>
            </a:r>
            <a:r>
              <a:rPr lang="en-US" sz="2400" dirty="0" err="1">
                <a:latin typeface="Menlo" panose="020B0609030804020204" pitchFamily="49" charset="0"/>
                <a:ea typeface="Menlo" panose="020B0609030804020204" pitchFamily="49" charset="0"/>
                <a:cs typeface="Menlo" panose="020B0609030804020204" pitchFamily="49" charset="0"/>
              </a:rPr>
              <a:t>MyApp</a:t>
            </a:r>
            <a:r>
              <a:rPr lang="en-US" sz="2400" dirty="0">
                <a:latin typeface="Menlo" panose="020B0609030804020204" pitchFamily="49" charset="0"/>
                <a:ea typeface="Menlo" panose="020B0609030804020204" pitchFamily="49" charset="0"/>
                <a:cs typeface="Menlo" panose="020B0609030804020204" pitchFamily="49" charset="0"/>
              </a:rPr>
              <a:t>());</a:t>
            </a:r>
          </a:p>
          <a:p>
            <a:endParaRPr lang="en-US" sz="2400" dirty="0">
              <a:latin typeface="Menlo" panose="020B0609030804020204" pitchFamily="49" charset="0"/>
              <a:ea typeface="Menlo" panose="020B0609030804020204" pitchFamily="49" charset="0"/>
              <a:cs typeface="Menlo" panose="020B0609030804020204" pitchFamily="49" charset="0"/>
            </a:endParaRP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class </a:t>
            </a:r>
            <a:r>
              <a:rPr lang="en-US" sz="2400" dirty="0" err="1">
                <a:highlight>
                  <a:srgbClr val="FFFF00"/>
                </a:highlight>
                <a:latin typeface="Menlo" panose="020B0609030804020204" pitchFamily="49" charset="0"/>
                <a:ea typeface="Menlo" panose="020B0609030804020204" pitchFamily="49" charset="0"/>
                <a:cs typeface="Menlo" panose="020B0609030804020204" pitchFamily="49" charset="0"/>
              </a:rPr>
              <a:t>MyApp</a:t>
            </a:r>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extends </a:t>
            </a:r>
            <a:r>
              <a:rPr lang="en-US" sz="2400" dirty="0" err="1">
                <a:highlight>
                  <a:srgbClr val="FFFF00"/>
                </a:highlight>
                <a:latin typeface="Menlo" panose="020B0609030804020204" pitchFamily="49" charset="0"/>
                <a:ea typeface="Menlo" panose="020B0609030804020204" pitchFamily="49" charset="0"/>
                <a:cs typeface="Menlo" panose="020B0609030804020204" pitchFamily="49" charset="0"/>
              </a:rPr>
              <a:t>StatelessWidget</a:t>
            </a:r>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@override</a:t>
            </a: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Widget build(</a:t>
            </a:r>
            <a:r>
              <a:rPr lang="en-US" sz="2400" dirty="0" err="1">
                <a:highlight>
                  <a:srgbClr val="FFFF00"/>
                </a:highlight>
                <a:latin typeface="Menlo" panose="020B0609030804020204" pitchFamily="49" charset="0"/>
                <a:ea typeface="Menlo" panose="020B0609030804020204" pitchFamily="49" charset="0"/>
                <a:cs typeface="Menlo" panose="020B0609030804020204" pitchFamily="49" charset="0"/>
              </a:rPr>
              <a:t>BuildContext</a:t>
            </a:r>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context) {</a:t>
            </a: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 TODO: implement build</a:t>
            </a: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return null;</a:t>
            </a: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400"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106784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some Material Design</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787450"/>
            <a:ext cx="10477399" cy="363799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800" i="1" dirty="0">
                <a:solidFill>
                  <a:schemeClr val="accent6"/>
                </a:solidFill>
                <a:latin typeface="Menlo" panose="020B0609030804020204" pitchFamily="49" charset="0"/>
                <a:ea typeface="Menlo" panose="020B0609030804020204" pitchFamily="49" charset="0"/>
                <a:cs typeface="Menlo" panose="020B0609030804020204" pitchFamily="49" charset="0"/>
              </a:rPr>
              <a:t>/Example 4</a:t>
            </a:r>
            <a:endPar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 @override</a:t>
            </a:r>
          </a:p>
          <a:p>
            <a:r>
              <a:rPr lang="en-US" sz="2800" dirty="0">
                <a:latin typeface="Menlo" panose="020B0609030804020204" pitchFamily="49" charset="0"/>
                <a:ea typeface="Menlo" panose="020B0609030804020204" pitchFamily="49" charset="0"/>
                <a:cs typeface="Menlo" panose="020B0609030804020204" pitchFamily="49" charset="0"/>
              </a:rPr>
              <a:t>  Widget build(</a:t>
            </a:r>
            <a:r>
              <a:rPr lang="en-US" sz="2800" dirty="0" err="1">
                <a:latin typeface="Menlo" panose="020B0609030804020204" pitchFamily="49" charset="0"/>
                <a:ea typeface="Menlo" panose="020B0609030804020204" pitchFamily="49" charset="0"/>
                <a:cs typeface="Menlo" panose="020B0609030804020204" pitchFamily="49" charset="0"/>
              </a:rPr>
              <a:t>BuildContext</a:t>
            </a:r>
            <a:r>
              <a:rPr lang="en-US" sz="2800" dirty="0">
                <a:latin typeface="Menlo" panose="020B0609030804020204" pitchFamily="49" charset="0"/>
                <a:ea typeface="Menlo" panose="020B0609030804020204" pitchFamily="49" charset="0"/>
                <a:cs typeface="Menlo" panose="020B0609030804020204" pitchFamily="49" charset="0"/>
              </a:rPr>
              <a:t> context) {</a:t>
            </a:r>
          </a:p>
          <a:p>
            <a:r>
              <a:rPr lang="en-US" sz="2800" dirty="0">
                <a:latin typeface="Menlo" panose="020B0609030804020204" pitchFamily="49" charset="0"/>
                <a:ea typeface="Menlo" panose="020B0609030804020204" pitchFamily="49" charset="0"/>
                <a:cs typeface="Menlo" panose="020B0609030804020204" pitchFamily="49" charset="0"/>
              </a:rPr>
              <a:t>    return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MaterialApp</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title: ‘CUCSC Conference’,</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a:t>
            </a:r>
          </a:p>
          <a:p>
            <a:endParaRPr lang="en-US" sz="28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51180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309688-6396-644C-9888-C6D6F343DE77}"/>
              </a:ext>
            </a:extLst>
          </p:cNvPr>
          <p:cNvPicPr>
            <a:picLocks noChangeAspect="1"/>
          </p:cNvPicPr>
          <p:nvPr/>
        </p:nvPicPr>
        <p:blipFill>
          <a:blip r:embed="rId3"/>
          <a:stretch>
            <a:fillRect/>
          </a:stretch>
        </p:blipFill>
        <p:spPr>
          <a:xfrm>
            <a:off x="1149220" y="-1"/>
            <a:ext cx="4222879" cy="6900365"/>
          </a:xfrm>
          <a:prstGeom prst="rect">
            <a:avLst/>
          </a:prstGeom>
        </p:spPr>
      </p:pic>
      <p:sp>
        <p:nvSpPr>
          <p:cNvPr id="8" name="TextBox 7">
            <a:extLst>
              <a:ext uri="{FF2B5EF4-FFF2-40B4-BE49-F238E27FC236}">
                <a16:creationId xmlns:a16="http://schemas.microsoft.com/office/drawing/2014/main" id="{9E16925F-AF6F-0B4E-B7C7-1186BA26B784}"/>
              </a:ext>
            </a:extLst>
          </p:cNvPr>
          <p:cNvSpPr txBox="1"/>
          <p:nvPr/>
        </p:nvSpPr>
        <p:spPr>
          <a:xfrm>
            <a:off x="5372099" y="1692058"/>
            <a:ext cx="4642110" cy="3046988"/>
          </a:xfrm>
          <a:prstGeom prst="rect">
            <a:avLst/>
          </a:prstGeom>
          <a:noFill/>
        </p:spPr>
        <p:txBody>
          <a:bodyPr wrap="square" rtlCol="0">
            <a:spAutoFit/>
          </a:bodyPr>
          <a:lstStyle/>
          <a:p>
            <a:r>
              <a:rPr lang="en-US" sz="4800" b="1" i="1" dirty="0">
                <a:solidFill>
                  <a:schemeClr val="bg1"/>
                </a:solidFill>
                <a:latin typeface="Rocket Sans" panose="020B0602020202020204" pitchFamily="34" charset="0"/>
                <a:ea typeface="Rocket Sans" panose="020B0602020202020204" pitchFamily="34" charset="0"/>
              </a:rPr>
              <a:t>‘Exciting Stuff! Let’s talk about Constructors!’</a:t>
            </a:r>
            <a:endParaRPr lang="en-US" sz="3600" i="1"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3747483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684848"/>
            <a:ext cx="7891855"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Widgets &amp; Constructors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3" y="2182505"/>
            <a:ext cx="10982051" cy="2492990"/>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Positional and Named Parameters</a:t>
            </a:r>
          </a:p>
          <a:p>
            <a:pPr marL="457200" indent="-457200">
              <a:buFont typeface="Arial" panose="020B0604020202020204" pitchFamily="34" charset="0"/>
              <a:buChar char="•"/>
            </a:pPr>
            <a:endParaRPr lang="en-US" sz="3200" dirty="0">
              <a:solidFill>
                <a:schemeClr val="bg1"/>
              </a:solidFill>
              <a:latin typeface="Rocket Sans" panose="020B0602020202020204" pitchFamily="34" charset="0"/>
              <a:ea typeface="Rocket Sans" panose="020B0602020202020204" pitchFamily="34" charset="0"/>
            </a:endParaRPr>
          </a:p>
          <a:p>
            <a:pPr marL="457200"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Named Parameters declared with {}</a:t>
            </a:r>
          </a:p>
          <a:p>
            <a:pPr marL="457200" indent="-457200">
              <a:buFont typeface="Arial" panose="020B0604020202020204" pitchFamily="34" charset="0"/>
              <a:buChar char="•"/>
            </a:pPr>
            <a:endParaRPr lang="en-US" sz="3200" dirty="0">
              <a:solidFill>
                <a:schemeClr val="bg1"/>
              </a:solidFill>
              <a:latin typeface="Rocket Sans" panose="020B0602020202020204" pitchFamily="34" charset="0"/>
              <a:ea typeface="Rocket Sans" panose="020B0602020202020204" pitchFamily="34" charset="0"/>
            </a:endParaRPr>
          </a:p>
          <a:p>
            <a:endParaRPr lang="en-US" sz="2800"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3879400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45</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The Text Widget </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787450"/>
            <a:ext cx="10477399" cy="308331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latin typeface="Menlo" panose="020B0609030804020204" pitchFamily="49" charset="0"/>
                <a:ea typeface="Menlo" panose="020B0609030804020204" pitchFamily="49" charset="0"/>
                <a:cs typeface="Menlo" panose="020B0609030804020204" pitchFamily="49" charset="0"/>
                <a:hlinkClick r:id="rId3"/>
              </a:rPr>
              <a:t>Text</a:t>
            </a:r>
            <a:r>
              <a:rPr lang="en-US" sz="2800" dirty="0">
                <a:latin typeface="Menlo" panose="020B0609030804020204" pitchFamily="49" charset="0"/>
                <a:ea typeface="Menlo" panose="020B0609030804020204" pitchFamily="49" charset="0"/>
                <a:cs typeface="Menlo" panose="020B0609030804020204" pitchFamily="49" charset="0"/>
              </a:rPr>
              <a:t>(</a:t>
            </a:r>
            <a:r>
              <a:rPr lang="en-US" sz="2800" dirty="0">
                <a:latin typeface="Menlo" panose="020B0609030804020204" pitchFamily="49" charset="0"/>
                <a:ea typeface="Menlo" panose="020B0609030804020204" pitchFamily="49" charset="0"/>
                <a:cs typeface="Menlo" panose="020B0609030804020204" pitchFamily="49" charset="0"/>
                <a:hlinkClick r:id="rId4"/>
              </a:rPr>
              <a:t>String</a:t>
            </a:r>
            <a:r>
              <a:rPr lang="en-US" sz="2800" dirty="0">
                <a:latin typeface="Menlo" panose="020B0609030804020204" pitchFamily="49" charset="0"/>
                <a:ea typeface="Menlo" panose="020B0609030804020204" pitchFamily="49" charset="0"/>
                <a:cs typeface="Menlo" panose="020B0609030804020204" pitchFamily="49" charset="0"/>
              </a:rPr>
              <a:t> data, { </a:t>
            </a:r>
            <a:r>
              <a:rPr lang="en-US" sz="2800" dirty="0">
                <a:latin typeface="Menlo" panose="020B0609030804020204" pitchFamily="49" charset="0"/>
                <a:ea typeface="Menlo" panose="020B0609030804020204" pitchFamily="49" charset="0"/>
                <a:cs typeface="Menlo" panose="020B0609030804020204" pitchFamily="49" charset="0"/>
                <a:hlinkClick r:id="rId5"/>
              </a:rPr>
              <a:t>Key</a:t>
            </a:r>
            <a:r>
              <a:rPr lang="en-US" sz="2800" dirty="0">
                <a:latin typeface="Menlo" panose="020B0609030804020204" pitchFamily="49" charset="0"/>
                <a:ea typeface="Menlo" panose="020B0609030804020204" pitchFamily="49" charset="0"/>
                <a:cs typeface="Menlo" panose="020B0609030804020204" pitchFamily="49" charset="0"/>
              </a:rPr>
              <a:t> key, </a:t>
            </a:r>
            <a:r>
              <a:rPr lang="en-US" sz="2800" dirty="0">
                <a:latin typeface="Menlo" panose="020B0609030804020204" pitchFamily="49" charset="0"/>
                <a:ea typeface="Menlo" panose="020B0609030804020204" pitchFamily="49" charset="0"/>
                <a:cs typeface="Menlo" panose="020B0609030804020204" pitchFamily="49" charset="0"/>
                <a:hlinkClick r:id="rId6"/>
              </a:rPr>
              <a:t>TextStyle</a:t>
            </a:r>
            <a:r>
              <a:rPr lang="en-US" sz="2800" dirty="0">
                <a:latin typeface="Menlo" panose="020B0609030804020204" pitchFamily="49" charset="0"/>
                <a:ea typeface="Menlo" panose="020B0609030804020204" pitchFamily="49" charset="0"/>
                <a:cs typeface="Menlo" panose="020B0609030804020204" pitchFamily="49" charset="0"/>
              </a:rPr>
              <a:t> style, </a:t>
            </a:r>
            <a:r>
              <a:rPr lang="en-US" sz="2800" dirty="0">
                <a:latin typeface="Menlo" panose="020B0609030804020204" pitchFamily="49" charset="0"/>
                <a:ea typeface="Menlo" panose="020B0609030804020204" pitchFamily="49" charset="0"/>
                <a:cs typeface="Menlo" panose="020B0609030804020204" pitchFamily="49" charset="0"/>
                <a:hlinkClick r:id="rId7"/>
              </a:rPr>
              <a:t>StrutStyle</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strutStyle</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8"/>
              </a:rPr>
              <a:t>TextAlign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textAlign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9"/>
              </a:rPr>
              <a:t>TextDirection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textDirection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10"/>
              </a:rPr>
              <a:t>Locale</a:t>
            </a:r>
            <a:r>
              <a:rPr lang="en-US" sz="2800" dirty="0">
                <a:latin typeface="Menlo" panose="020B0609030804020204" pitchFamily="49" charset="0"/>
                <a:ea typeface="Menlo" panose="020B0609030804020204" pitchFamily="49" charset="0"/>
                <a:cs typeface="Menlo" panose="020B0609030804020204" pitchFamily="49" charset="0"/>
              </a:rPr>
              <a:t> locale, </a:t>
            </a:r>
            <a:r>
              <a:rPr lang="en-US" sz="2800" dirty="0">
                <a:latin typeface="Menlo" panose="020B0609030804020204" pitchFamily="49" charset="0"/>
                <a:ea typeface="Menlo" panose="020B0609030804020204" pitchFamily="49" charset="0"/>
                <a:cs typeface="Menlo" panose="020B0609030804020204" pitchFamily="49" charset="0"/>
                <a:hlinkClick r:id="rId11"/>
              </a:rPr>
              <a:t>bool</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softWrap</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12"/>
              </a:rPr>
              <a:t>TextOverflow</a:t>
            </a:r>
            <a:r>
              <a:rPr lang="en-US" sz="2800" dirty="0">
                <a:latin typeface="Menlo" panose="020B0609030804020204" pitchFamily="49" charset="0"/>
                <a:ea typeface="Menlo" panose="020B0609030804020204" pitchFamily="49" charset="0"/>
                <a:cs typeface="Menlo" panose="020B0609030804020204" pitchFamily="49" charset="0"/>
              </a:rPr>
              <a:t> overflow, </a:t>
            </a:r>
            <a:r>
              <a:rPr lang="en-US" sz="2800" dirty="0">
                <a:latin typeface="Menlo" panose="020B0609030804020204" pitchFamily="49" charset="0"/>
                <a:ea typeface="Menlo" panose="020B0609030804020204" pitchFamily="49" charset="0"/>
                <a:cs typeface="Menlo" panose="020B0609030804020204" pitchFamily="49" charset="0"/>
                <a:hlinkClick r:id="rId13"/>
              </a:rPr>
              <a:t>double</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textScaleFactor</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14"/>
              </a:rPr>
              <a:t>int</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maxLines</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4"/>
              </a:rPr>
              <a:t>String</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semanticsLabel</a:t>
            </a:r>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3091064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964248"/>
            <a:ext cx="7891855"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some Widgets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3" y="2275799"/>
            <a:ext cx="6445438" cy="1077218"/>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Add a Card per Image</a:t>
            </a:r>
          </a:p>
          <a:p>
            <a:pPr marL="457200"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Add a Floating Action Button</a:t>
            </a:r>
          </a:p>
        </p:txBody>
      </p:sp>
      <p:pic>
        <p:nvPicPr>
          <p:cNvPr id="6" name="Picture 5">
            <a:extLst>
              <a:ext uri="{FF2B5EF4-FFF2-40B4-BE49-F238E27FC236}">
                <a16:creationId xmlns:a16="http://schemas.microsoft.com/office/drawing/2014/main" id="{AAE6733A-7EBA-DE42-A17D-1839FCE11F86}"/>
              </a:ext>
            </a:extLst>
          </p:cNvPr>
          <p:cNvPicPr>
            <a:picLocks noChangeAspect="1"/>
          </p:cNvPicPr>
          <p:nvPr/>
        </p:nvPicPr>
        <p:blipFill>
          <a:blip r:embed="rId3"/>
          <a:stretch>
            <a:fillRect/>
          </a:stretch>
        </p:blipFill>
        <p:spPr>
          <a:xfrm>
            <a:off x="8162364" y="-4670"/>
            <a:ext cx="3460663" cy="6862670"/>
          </a:xfrm>
          <a:prstGeom prst="rect">
            <a:avLst/>
          </a:prstGeom>
        </p:spPr>
      </p:pic>
    </p:spTree>
    <p:extLst>
      <p:ext uri="{BB962C8B-B14F-4D97-AF65-F5344CB8AC3E}">
        <p14:creationId xmlns:p14="http://schemas.microsoft.com/office/powerpoint/2010/main" val="2250058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Add a Scaffold for the Screen</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382087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5</a:t>
            </a:r>
          </a:p>
          <a:p>
            <a:r>
              <a:rPr lang="en-US" sz="2800" dirty="0">
                <a:latin typeface="Menlo" panose="020B0609030804020204" pitchFamily="49" charset="0"/>
                <a:ea typeface="Menlo" panose="020B0609030804020204" pitchFamily="49" charset="0"/>
                <a:cs typeface="Menlo" panose="020B0609030804020204" pitchFamily="49" charset="0"/>
              </a:rPr>
              <a:t>    return </a:t>
            </a:r>
            <a:r>
              <a:rPr lang="en-US" sz="2800" dirty="0" err="1">
                <a:latin typeface="Menlo" panose="020B0609030804020204" pitchFamily="49" charset="0"/>
                <a:ea typeface="Menlo" panose="020B0609030804020204" pitchFamily="49" charset="0"/>
                <a:cs typeface="Menlo" panose="020B0609030804020204" pitchFamily="49" charset="0"/>
              </a:rPr>
              <a:t>MaterialApp</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title: Detroit Meets',</a:t>
            </a:r>
          </a:p>
          <a:p>
            <a:r>
              <a:rPr lang="en-US" sz="2800" dirty="0">
                <a:latin typeface="Menlo" panose="020B0609030804020204" pitchFamily="49" charset="0"/>
                <a:ea typeface="Menlo" panose="020B0609030804020204" pitchFamily="49" charset="0"/>
                <a:cs typeface="Menlo" panose="020B0609030804020204" pitchFamily="49" charset="0"/>
              </a:rPr>
              <a:t>        home: </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Scaffold(</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appBar</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AppBar</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title: Text(‘Detroit Meets'),</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a:p>
            <a:endParaRPr lang="en-US" sz="2800" dirty="0">
              <a:latin typeface="Menlo" panose="020B0609030804020204" pitchFamily="49" charset="0"/>
              <a:ea typeface="Menlo" panose="020B0609030804020204" pitchFamily="49" charset="0"/>
              <a:cs typeface="Menlo" panose="020B0609030804020204" pitchFamily="49" charset="0"/>
            </a:endParaRPr>
          </a:p>
          <a:p>
            <a:endParaRPr lang="en-US" sz="28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880711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Add a Card to the Body</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382087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6</a:t>
            </a:r>
          </a:p>
          <a:p>
            <a:r>
              <a:rPr lang="en-US" sz="2800" dirty="0">
                <a:latin typeface="Menlo" panose="020B0609030804020204" pitchFamily="49" charset="0"/>
                <a:ea typeface="Menlo" panose="020B0609030804020204" pitchFamily="49" charset="0"/>
                <a:cs typeface="Menlo" panose="020B0609030804020204" pitchFamily="49" charset="0"/>
              </a:rPr>
              <a:t>  home: Scaffold(</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a:t>
            </a:r>
            <a:r>
              <a:rPr lang="en-US" sz="2800" dirty="0" err="1">
                <a:latin typeface="Menlo" panose="020B0609030804020204" pitchFamily="49" charset="0"/>
                <a:ea typeface="Menlo" panose="020B0609030804020204" pitchFamily="49" charset="0"/>
                <a:cs typeface="Menlo" panose="020B0609030804020204" pitchFamily="49" charset="0"/>
              </a:rPr>
              <a:t>title:Text</a:t>
            </a:r>
            <a:r>
              <a:rPr lang="en-US" sz="2800" dirty="0">
                <a:latin typeface="Menlo" panose="020B0609030804020204" pitchFamily="49" charset="0"/>
                <a:ea typeface="Menlo" panose="020B0609030804020204" pitchFamily="49" charset="0"/>
                <a:cs typeface="Menlo" panose="020B0609030804020204" pitchFamily="49" charset="0"/>
              </a:rPr>
              <a:t>(‘Detroit Meets’),),</a:t>
            </a:r>
          </a:p>
          <a:p>
            <a:r>
              <a:rPr lang="en-US" sz="2800" dirty="0">
                <a:latin typeface="Menlo" panose="020B0609030804020204" pitchFamily="49" charset="0"/>
                <a:ea typeface="Menlo" panose="020B0609030804020204" pitchFamily="49" charset="0"/>
                <a:cs typeface="Menlo" panose="020B0609030804020204" pitchFamily="49" charset="0"/>
              </a:rPr>
              <a:t>     body: </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Card(child: ,));</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949180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Add a Column to the Card</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1518565"/>
            <a:ext cx="121919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7</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title: Text(‘Detroit Meets’),</a:t>
            </a:r>
          </a:p>
          <a:p>
            <a:r>
              <a:rPr lang="en-US" sz="2800" dirty="0">
                <a:latin typeface="Menlo" panose="020B0609030804020204" pitchFamily="49" charset="0"/>
                <a:ea typeface="Menlo" panose="020B0609030804020204" pitchFamily="49" charset="0"/>
                <a:cs typeface="Menlo" panose="020B0609030804020204" pitchFamily="49" charset="0"/>
              </a:rPr>
              <a:t>            body: Card(child: </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Column(children: &lt;Widget&gt;[],),</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380462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5</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462366" y="612844"/>
            <a:ext cx="11267267" cy="5632311"/>
          </a:xfrm>
          <a:prstGeom prst="rect">
            <a:avLst/>
          </a:prstGeom>
          <a:noFill/>
        </p:spPr>
        <p:txBody>
          <a:bodyPr wrap="square" rtlCol="0">
            <a:spAutoFit/>
          </a:bodyPr>
          <a:lstStyle/>
          <a:p>
            <a:r>
              <a:rPr lang="en-US" sz="6000" b="1" dirty="0">
                <a:solidFill>
                  <a:schemeClr val="bg1"/>
                </a:solidFill>
                <a:latin typeface="Rocket Sans" panose="020B0602020202020204" pitchFamily="34" charset="0"/>
                <a:ea typeface="Rocket Sans" panose="020B0602020202020204" pitchFamily="34" charset="0"/>
              </a:rPr>
              <a:t>Bold </a:t>
            </a:r>
            <a:r>
              <a:rPr lang="en-US" sz="6000" dirty="0">
                <a:solidFill>
                  <a:schemeClr val="bg1"/>
                </a:solidFill>
                <a:latin typeface="Rocket Sans" panose="020B0602020202020204" pitchFamily="34" charset="0"/>
                <a:ea typeface="Rocket Sans" panose="020B0602020202020204" pitchFamily="34" charset="0"/>
              </a:rPr>
              <a:t>statements in </a:t>
            </a:r>
            <a:r>
              <a:rPr lang="en-US" sz="6000" dirty="0">
                <a:solidFill>
                  <a:schemeClr val="accent4"/>
                </a:solidFill>
                <a:latin typeface="Rocket Sans" panose="020B0602020202020204" pitchFamily="34" charset="0"/>
                <a:ea typeface="Rocket Sans" panose="020B0602020202020204" pitchFamily="34" charset="0"/>
              </a:rPr>
              <a:t>yellow:</a:t>
            </a:r>
          </a:p>
          <a:p>
            <a:pPr marL="914400"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Quickly build</a:t>
            </a:r>
          </a:p>
          <a:p>
            <a:pPr marL="914400"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Great looking apps</a:t>
            </a:r>
          </a:p>
          <a:p>
            <a:pPr marL="914400"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Performant apps</a:t>
            </a:r>
          </a:p>
          <a:p>
            <a:pPr marL="914400"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Support for multiple screens</a:t>
            </a:r>
          </a:p>
          <a:p>
            <a:pPr marL="914400"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All from one codebase</a:t>
            </a:r>
          </a:p>
          <a:p>
            <a:pPr marL="857250" indent="-857250">
              <a:buFont typeface="Arial" panose="020B0604020202020204" pitchFamily="34" charset="0"/>
              <a:buChar char="•"/>
            </a:pPr>
            <a:endParaRPr lang="en-US" sz="6000"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1891816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494693" y="29674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some images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3" y="1279703"/>
            <a:ext cx="11519933" cy="1754326"/>
          </a:xfrm>
          <a:prstGeom prst="rect">
            <a:avLst/>
          </a:prstGeom>
        </p:spPr>
        <p:txBody>
          <a:bodyPr wrap="square">
            <a:spAutoFit/>
          </a:bodyPr>
          <a:lstStyle/>
          <a:p>
            <a:r>
              <a:rPr lang="en-US" sz="3600" dirty="0">
                <a:solidFill>
                  <a:srgbClr val="FFFFFF"/>
                </a:solidFill>
                <a:latin typeface="Rocket Sans" panose="020B0602020202020204" pitchFamily="34" charset="0"/>
                <a:ea typeface="Rocket Sans" panose="020B0602020202020204" pitchFamily="34" charset="0"/>
              </a:rPr>
              <a:t>Steps:</a:t>
            </a:r>
          </a:p>
          <a:p>
            <a:pPr marL="514350" indent="-514350">
              <a:buFont typeface="+mj-lt"/>
              <a:buAutoNum type="arabicPeriod"/>
            </a:pPr>
            <a:r>
              <a:rPr lang="en-US" sz="3600" dirty="0">
                <a:solidFill>
                  <a:srgbClr val="FFFFFF"/>
                </a:solidFill>
                <a:latin typeface="Rocket Sans" panose="020B0602020202020204" pitchFamily="34" charset="0"/>
                <a:ea typeface="Rocket Sans" panose="020B0602020202020204" pitchFamily="34" charset="0"/>
              </a:rPr>
              <a:t>Create a new assets folder and add images</a:t>
            </a:r>
          </a:p>
          <a:p>
            <a:pPr marL="514350" indent="-514350">
              <a:buFont typeface="+mj-lt"/>
              <a:buAutoNum type="arabicPeriod"/>
            </a:pPr>
            <a:r>
              <a:rPr lang="en-US" sz="3600" dirty="0">
                <a:solidFill>
                  <a:srgbClr val="FFFFFF"/>
                </a:solidFill>
                <a:latin typeface="Rocket Sans" panose="020B0602020202020204" pitchFamily="34" charset="0"/>
                <a:ea typeface="Rocket Sans" panose="020B0602020202020204" pitchFamily="34" charset="0"/>
              </a:rPr>
              <a:t>Modify </a:t>
            </a:r>
            <a:r>
              <a:rPr lang="en-US" sz="3600" dirty="0" err="1">
                <a:solidFill>
                  <a:srgbClr val="FFFFFF"/>
                </a:solidFill>
                <a:latin typeface="Rocket Sans" panose="020B0602020202020204" pitchFamily="34" charset="0"/>
                <a:ea typeface="Rocket Sans" panose="020B0602020202020204" pitchFamily="34" charset="0"/>
              </a:rPr>
              <a:t>pubspec.yaml</a:t>
            </a:r>
            <a:r>
              <a:rPr lang="en-US" sz="3600" dirty="0">
                <a:solidFill>
                  <a:srgbClr val="FFFFFF"/>
                </a:solidFill>
                <a:latin typeface="Rocket Sans" panose="020B0602020202020204" pitchFamily="34" charset="0"/>
                <a:ea typeface="Rocket Sans" panose="020B0602020202020204" pitchFamily="34" charset="0"/>
              </a:rPr>
              <a:t> file</a:t>
            </a:r>
          </a:p>
        </p:txBody>
      </p:sp>
      <p:pic>
        <p:nvPicPr>
          <p:cNvPr id="6" name="Picture 5">
            <a:extLst>
              <a:ext uri="{FF2B5EF4-FFF2-40B4-BE49-F238E27FC236}">
                <a16:creationId xmlns:a16="http://schemas.microsoft.com/office/drawing/2014/main" id="{B36C6B15-AE4D-8840-9276-7AA6E147EE3C}"/>
              </a:ext>
            </a:extLst>
          </p:cNvPr>
          <p:cNvPicPr>
            <a:picLocks noChangeAspect="1"/>
          </p:cNvPicPr>
          <p:nvPr/>
        </p:nvPicPr>
        <p:blipFill>
          <a:blip r:embed="rId3"/>
          <a:stretch>
            <a:fillRect/>
          </a:stretch>
        </p:blipFill>
        <p:spPr>
          <a:xfrm>
            <a:off x="568973" y="3114711"/>
            <a:ext cx="3603812" cy="1967599"/>
          </a:xfrm>
          <a:prstGeom prst="rect">
            <a:avLst/>
          </a:prstGeom>
        </p:spPr>
      </p:pic>
      <p:pic>
        <p:nvPicPr>
          <p:cNvPr id="10" name="Picture 9">
            <a:extLst>
              <a:ext uri="{FF2B5EF4-FFF2-40B4-BE49-F238E27FC236}">
                <a16:creationId xmlns:a16="http://schemas.microsoft.com/office/drawing/2014/main" id="{43BC662D-50A5-5B48-A523-9317F39B3F32}"/>
              </a:ext>
            </a:extLst>
          </p:cNvPr>
          <p:cNvPicPr>
            <a:picLocks noChangeAspect="1"/>
          </p:cNvPicPr>
          <p:nvPr/>
        </p:nvPicPr>
        <p:blipFill>
          <a:blip r:embed="rId4"/>
          <a:stretch>
            <a:fillRect/>
          </a:stretch>
        </p:blipFill>
        <p:spPr>
          <a:xfrm>
            <a:off x="4630514" y="3034029"/>
            <a:ext cx="4183983" cy="2356977"/>
          </a:xfrm>
          <a:prstGeom prst="rect">
            <a:avLst/>
          </a:prstGeom>
        </p:spPr>
      </p:pic>
      <p:pic>
        <p:nvPicPr>
          <p:cNvPr id="13" name="Picture 12">
            <a:extLst>
              <a:ext uri="{FF2B5EF4-FFF2-40B4-BE49-F238E27FC236}">
                <a16:creationId xmlns:a16="http://schemas.microsoft.com/office/drawing/2014/main" id="{7882ABB1-816B-FC4C-A4B4-9A12492A393B}"/>
              </a:ext>
            </a:extLst>
          </p:cNvPr>
          <p:cNvPicPr>
            <a:picLocks noChangeAspect="1"/>
          </p:cNvPicPr>
          <p:nvPr/>
        </p:nvPicPr>
        <p:blipFill>
          <a:blip r:embed="rId5"/>
          <a:stretch>
            <a:fillRect/>
          </a:stretch>
        </p:blipFill>
        <p:spPr>
          <a:xfrm>
            <a:off x="9275637" y="2900671"/>
            <a:ext cx="1454426" cy="2181639"/>
          </a:xfrm>
          <a:prstGeom prst="rect">
            <a:avLst/>
          </a:prstGeom>
        </p:spPr>
      </p:pic>
    </p:spTree>
    <p:extLst>
      <p:ext uri="{BB962C8B-B14F-4D97-AF65-F5344CB8AC3E}">
        <p14:creationId xmlns:p14="http://schemas.microsoft.com/office/powerpoint/2010/main" val="1901281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Add a Image to the Card</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1" y="1683665"/>
            <a:ext cx="121919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8</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child: Column(</a:t>
            </a:r>
          </a:p>
          <a:p>
            <a:r>
              <a:rPr lang="en-US" sz="2800" dirty="0">
                <a:latin typeface="Menlo" panose="020B0609030804020204" pitchFamily="49" charset="0"/>
                <a:ea typeface="Menlo" panose="020B0609030804020204" pitchFamily="49" charset="0"/>
                <a:cs typeface="Menlo" panose="020B0609030804020204" pitchFamily="49" charset="0"/>
              </a:rPr>
              <a:t>          children: &lt;Widget&gt;[</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Image.asset</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(‘assets/</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detroit_meets.jpeg</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2864977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Guess what – Padding is a Widget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9</a:t>
            </a:r>
          </a:p>
          <a:p>
            <a:r>
              <a:rPr lang="en-US" sz="2800" dirty="0">
                <a:latin typeface="Menlo" panose="020B0609030804020204" pitchFamily="49" charset="0"/>
                <a:ea typeface="Menlo" panose="020B0609030804020204" pitchFamily="49" charset="0"/>
                <a:cs typeface="Menlo" panose="020B0609030804020204" pitchFamily="49" charset="0"/>
              </a:rPr>
              <a:t>Below the Image...</a:t>
            </a:r>
          </a:p>
          <a:p>
            <a:r>
              <a:rPr lang="en-US" sz="2800" dirty="0">
                <a:latin typeface="Menlo" panose="020B0609030804020204" pitchFamily="49" charset="0"/>
                <a:ea typeface="Menlo" panose="020B0609030804020204" pitchFamily="49" charset="0"/>
                <a:cs typeface="Menlo" panose="020B0609030804020204" pitchFamily="49" charset="0"/>
              </a:rPr>
              <a:t>	Padding(padding: const 								</a:t>
            </a:r>
            <a:r>
              <a:rPr lang="en-US" sz="2800" dirty="0" err="1">
                <a:latin typeface="Menlo" panose="020B0609030804020204" pitchFamily="49" charset="0"/>
                <a:ea typeface="Menlo" panose="020B0609030804020204" pitchFamily="49" charset="0"/>
                <a:cs typeface="Menlo" panose="020B0609030804020204" pitchFamily="49" charset="0"/>
              </a:rPr>
              <a:t>EdgeInsets.all</a:t>
            </a:r>
            <a:r>
              <a:rPr lang="en-US" sz="2800" dirty="0">
                <a:latin typeface="Menlo" panose="020B0609030804020204" pitchFamily="49" charset="0"/>
                <a:ea typeface="Menlo" panose="020B0609030804020204" pitchFamily="49" charset="0"/>
                <a:cs typeface="Menlo" panose="020B0609030804020204" pitchFamily="49" charset="0"/>
              </a:rPr>
              <a:t>(8),</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4038019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Margin is inside a Widget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10</a:t>
            </a:r>
          </a:p>
          <a:p>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body: Card(</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margin:EdgeInsets.all</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(8),</a:t>
            </a:r>
          </a:p>
          <a:p>
            <a:r>
              <a:rPr lang="en-US" sz="2800" dirty="0">
                <a:latin typeface="Menlo" panose="020B0609030804020204" pitchFamily="49" charset="0"/>
                <a:ea typeface="Menlo" panose="020B0609030804020204" pitchFamily="49" charset="0"/>
                <a:cs typeface="Menlo" panose="020B0609030804020204" pitchFamily="49" charset="0"/>
              </a:rPr>
              <a:t>          child: Column(</a:t>
            </a:r>
          </a:p>
          <a:p>
            <a:r>
              <a:rPr lang="en-US" sz="2800" dirty="0">
                <a:latin typeface="Menlo" panose="020B0609030804020204" pitchFamily="49" charset="0"/>
                <a:ea typeface="Menlo" panose="020B0609030804020204" pitchFamily="49" charset="0"/>
                <a:cs typeface="Menlo" panose="020B0609030804020204" pitchFamily="49" charset="0"/>
              </a:rPr>
              <a:t>          children: &lt;Widget&gt;[</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Image.asset</a:t>
            </a:r>
            <a:r>
              <a:rPr lang="en-US" sz="2800" dirty="0">
                <a:latin typeface="Menlo" panose="020B0609030804020204" pitchFamily="49" charset="0"/>
                <a:ea typeface="Menlo" panose="020B0609030804020204" pitchFamily="49" charset="0"/>
                <a:cs typeface="Menlo" panose="020B0609030804020204" pitchFamily="49" charset="0"/>
              </a:rPr>
              <a:t>(‘assets/</a:t>
            </a:r>
            <a:r>
              <a:rPr lang="en-US" sz="2800" dirty="0" err="1">
                <a:latin typeface="Menlo" panose="020B0609030804020204" pitchFamily="49" charset="0"/>
                <a:ea typeface="Menlo" panose="020B0609030804020204" pitchFamily="49" charset="0"/>
                <a:cs typeface="Menlo" panose="020B0609030804020204" pitchFamily="49" charset="0"/>
              </a:rPr>
              <a:t>detroit</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1029100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err="1">
                <a:solidFill>
                  <a:schemeClr val="bg1"/>
                </a:solidFill>
                <a:latin typeface="Rocket Sans" panose="020B0602020202020204" pitchFamily="34" charset="0"/>
                <a:ea typeface="Rocket Sans" panose="020B0602020202020204" pitchFamily="34" charset="0"/>
              </a:rPr>
              <a:t>ListViews</a:t>
            </a:r>
            <a:r>
              <a:rPr lang="en-US" sz="4800" b="1" dirty="0">
                <a:solidFill>
                  <a:schemeClr val="bg1"/>
                </a:solidFill>
                <a:latin typeface="Rocket Sans" panose="020B0602020202020204" pitchFamily="34" charset="0"/>
                <a:ea typeface="Rocket Sans" panose="020B0602020202020204" pitchFamily="34" charset="0"/>
              </a:rPr>
              <a:t> give us scroll</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11</a:t>
            </a:r>
          </a:p>
          <a:p>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body: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ListView</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children: &lt;Widget&gt;[</a:t>
            </a:r>
          </a:p>
          <a:p>
            <a:r>
              <a:rPr lang="en-US" sz="2800" dirty="0">
                <a:latin typeface="Menlo" panose="020B0609030804020204" pitchFamily="49" charset="0"/>
                <a:ea typeface="Menlo" panose="020B0609030804020204" pitchFamily="49" charset="0"/>
                <a:cs typeface="Menlo" panose="020B0609030804020204" pitchFamily="49" charset="0"/>
              </a:rPr>
              <a:t>                Card(</a:t>
            </a:r>
          </a:p>
          <a:p>
            <a:r>
              <a:rPr lang="en-US" sz="2800" dirty="0">
                <a:latin typeface="Menlo" panose="020B0609030804020204" pitchFamily="49" charset="0"/>
                <a:ea typeface="Menlo" panose="020B0609030804020204" pitchFamily="49" charset="0"/>
                <a:cs typeface="Menlo" panose="020B0609030804020204" pitchFamily="49" charset="0"/>
              </a:rPr>
              <a:t>                  margin: </a:t>
            </a:r>
            <a:r>
              <a:rPr lang="en-US" sz="2800" dirty="0" err="1">
                <a:latin typeface="Menlo" panose="020B0609030804020204" pitchFamily="49" charset="0"/>
                <a:ea typeface="Menlo" panose="020B0609030804020204" pitchFamily="49" charset="0"/>
                <a:cs typeface="Menlo" panose="020B0609030804020204" pitchFamily="49" charset="0"/>
              </a:rPr>
              <a:t>EdgeInsets.all</a:t>
            </a:r>
            <a:r>
              <a:rPr lang="en-US" sz="2800" dirty="0">
                <a:latin typeface="Menlo" panose="020B0609030804020204" pitchFamily="49" charset="0"/>
                <a:ea typeface="Menlo" panose="020B0609030804020204" pitchFamily="49" charset="0"/>
                <a:cs typeface="Menlo" panose="020B0609030804020204" pitchFamily="49" charset="0"/>
              </a:rPr>
              <a:t>(8),</a:t>
            </a:r>
          </a:p>
          <a:p>
            <a:r>
              <a:rPr lang="en-US" sz="2800" dirty="0">
                <a:latin typeface="Menlo" panose="020B0609030804020204" pitchFamily="49" charset="0"/>
                <a:ea typeface="Menlo" panose="020B0609030804020204" pitchFamily="49" charset="0"/>
                <a:cs typeface="Menlo" panose="020B0609030804020204" pitchFamily="49" charset="0"/>
              </a:rPr>
              <a:t>                  child: Column(</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993320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a Floating Action Button</a:t>
            </a: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12</a:t>
            </a:r>
          </a:p>
          <a:p>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body: </a:t>
            </a:r>
            <a:r>
              <a:rPr lang="en-US" sz="2800" dirty="0" err="1">
                <a:latin typeface="Menlo" panose="020B0609030804020204" pitchFamily="49" charset="0"/>
                <a:ea typeface="Menlo" panose="020B0609030804020204" pitchFamily="49" charset="0"/>
                <a:cs typeface="Menlo" panose="020B0609030804020204" pitchFamily="49" charset="0"/>
              </a:rPr>
              <a:t>ListView</a:t>
            </a:r>
            <a:r>
              <a:rPr lang="en-US" sz="2800" dirty="0">
                <a:latin typeface="Menlo" panose="020B0609030804020204" pitchFamily="49" charset="0"/>
                <a:ea typeface="Menlo" panose="020B0609030804020204" pitchFamily="49" charset="0"/>
                <a:cs typeface="Menlo" panose="020B0609030804020204" pitchFamily="49" charset="0"/>
              </a:rPr>
              <a:t>(children: &lt;Widget&gt;[</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floatingActionButton</a:t>
            </a:r>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2126039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a FAB object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13</a:t>
            </a:r>
          </a:p>
          <a:p>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err="1">
                <a:latin typeface="Menlo" panose="020B0609030804020204" pitchFamily="49" charset="0"/>
                <a:ea typeface="Menlo" panose="020B0609030804020204" pitchFamily="49" charset="0"/>
                <a:cs typeface="Menlo" panose="020B0609030804020204" pitchFamily="49" charset="0"/>
              </a:rPr>
              <a:t>floatingActionButton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FloatingActionButton</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child: const Icon(</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Icons.add</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2252940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err="1">
                <a:solidFill>
                  <a:schemeClr val="bg1"/>
                </a:solidFill>
                <a:latin typeface="Rocket Sans" panose="020B0602020202020204" pitchFamily="34" charset="0"/>
                <a:ea typeface="Rocket Sans" panose="020B0602020202020204" pitchFamily="34" charset="0"/>
              </a:rPr>
              <a:t>onPressed</a:t>
            </a:r>
            <a:r>
              <a:rPr lang="en-US" sz="4800" b="1" dirty="0">
                <a:solidFill>
                  <a:schemeClr val="bg1"/>
                </a:solidFill>
                <a:latin typeface="Rocket Sans" panose="020B0602020202020204" pitchFamily="34" charset="0"/>
                <a:ea typeface="Rocket Sans" panose="020B0602020202020204" pitchFamily="34" charset="0"/>
              </a:rPr>
              <a:t>() for the FAB</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2055535"/>
            <a:ext cx="12191999" cy="273593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14</a:t>
            </a:r>
          </a:p>
          <a:p>
            <a:r>
              <a:rPr lang="en-US" sz="2800" dirty="0" err="1">
                <a:latin typeface="Menlo" panose="020B0609030804020204" pitchFamily="49" charset="0"/>
                <a:ea typeface="Menlo" panose="020B0609030804020204" pitchFamily="49" charset="0"/>
                <a:cs typeface="Menlo" panose="020B0609030804020204" pitchFamily="49" charset="0"/>
              </a:rPr>
              <a:t>floatingActionButton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FloatingActionButton</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child: const Icon(</a:t>
            </a:r>
            <a:r>
              <a:rPr lang="en-US" sz="2800" dirty="0" err="1">
                <a:latin typeface="Menlo" panose="020B0609030804020204" pitchFamily="49" charset="0"/>
                <a:ea typeface="Menlo" panose="020B0609030804020204" pitchFamily="49" charset="0"/>
                <a:cs typeface="Menlo" panose="020B0609030804020204" pitchFamily="49" charset="0"/>
              </a:rPr>
              <a:t>Icons.add</a:t>
            </a:r>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onPressed</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 {}),</a:t>
            </a:r>
          </a:p>
          <a:p>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29947621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459544" y="963755"/>
            <a:ext cx="11272911" cy="1569660"/>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Everything is in place now. Let’s wire up the button and images to the list.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7" name="Rectangle 6">
            <a:extLst>
              <a:ext uri="{FF2B5EF4-FFF2-40B4-BE49-F238E27FC236}">
                <a16:creationId xmlns:a16="http://schemas.microsoft.com/office/drawing/2014/main" id="{5C6BC11B-3111-604E-9ED9-6E82E34809FD}"/>
              </a:ext>
            </a:extLst>
          </p:cNvPr>
          <p:cNvSpPr/>
          <p:nvPr/>
        </p:nvSpPr>
        <p:spPr>
          <a:xfrm>
            <a:off x="459544" y="2533415"/>
            <a:ext cx="11272911" cy="2554545"/>
          </a:xfrm>
          <a:prstGeom prst="rect">
            <a:avLst/>
          </a:prstGeom>
        </p:spPr>
        <p:txBody>
          <a:bodyPr wrap="square">
            <a:spAutoFit/>
          </a:bodyPr>
          <a:lstStyle/>
          <a:p>
            <a:pPr algn="ctr"/>
            <a:endParaRPr lang="en-US" sz="4000" dirty="0">
              <a:solidFill>
                <a:schemeClr val="bg1"/>
              </a:solidFill>
              <a:highlight>
                <a:srgbClr val="E97D1A"/>
              </a:highlight>
              <a:latin typeface="American Typewriter" panose="02090604020004020304" pitchFamily="18" charset="77"/>
              <a:ea typeface="Rocket Sans" panose="020B0602020202020204" pitchFamily="34" charset="0"/>
            </a:endParaRPr>
          </a:p>
          <a:p>
            <a:pPr algn="ctr"/>
            <a:endParaRPr lang="en-US" sz="4000" dirty="0">
              <a:solidFill>
                <a:schemeClr val="bg1"/>
              </a:solidFill>
              <a:highlight>
                <a:srgbClr val="E97D1A"/>
              </a:highlight>
              <a:latin typeface="American Typewriter" panose="02090604020004020304" pitchFamily="18" charset="77"/>
              <a:ea typeface="Rocket Sans" panose="020B0602020202020204" pitchFamily="34" charset="0"/>
            </a:endParaRPr>
          </a:p>
          <a:p>
            <a:pPr algn="ctr"/>
            <a:r>
              <a:rPr lang="en-US" sz="4000" dirty="0">
                <a:solidFill>
                  <a:schemeClr val="bg1"/>
                </a:solidFill>
                <a:highlight>
                  <a:srgbClr val="E97D1A"/>
                </a:highlight>
                <a:latin typeface="American Typewriter" panose="02090604020004020304" pitchFamily="18" charset="77"/>
                <a:ea typeface="Rocket Sans" panose="020B0602020202020204" pitchFamily="34" charset="0"/>
              </a:rPr>
              <a:t> WARNING: BOILERPLATE CODE AHEAD </a:t>
            </a:r>
            <a:endParaRPr lang="en-US" sz="4000" dirty="0">
              <a:solidFill>
                <a:schemeClr val="bg1"/>
              </a:solidFill>
              <a:latin typeface="American Typewriter" panose="02090604020004020304" pitchFamily="18" charset="77"/>
              <a:ea typeface="Rocket Sans" panose="020B0602020202020204" pitchFamily="34" charset="0"/>
            </a:endParaRPr>
          </a:p>
          <a:p>
            <a:pPr algn="ctr"/>
            <a:endParaRPr lang="en-US" sz="4000" dirty="0">
              <a:solidFill>
                <a:schemeClr val="bg1"/>
              </a:solidFill>
              <a:highlight>
                <a:srgbClr val="E97D1A"/>
              </a:highlight>
              <a:latin typeface="American Typewriter" panose="02090604020004020304" pitchFamily="18" charset="77"/>
              <a:ea typeface="Rocket Sans" panose="020B0602020202020204" pitchFamily="34" charset="0"/>
            </a:endParaRPr>
          </a:p>
        </p:txBody>
      </p:sp>
    </p:spTree>
    <p:extLst>
      <p:ext uri="{BB962C8B-B14F-4D97-AF65-F5344CB8AC3E}">
        <p14:creationId xmlns:p14="http://schemas.microsoft.com/office/powerpoint/2010/main" val="1722461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264173" y="1995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a list of Images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1143000"/>
            <a:ext cx="12191999" cy="571499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15</a:t>
            </a:r>
          </a:p>
          <a:p>
            <a:r>
              <a:rPr lang="en-US" sz="2800" dirty="0">
                <a:latin typeface="Menlo" panose="020B0609030804020204" pitchFamily="49" charset="0"/>
                <a:ea typeface="Menlo" panose="020B0609030804020204" pitchFamily="49" charset="0"/>
                <a:cs typeface="Menlo" panose="020B0609030804020204" pitchFamily="49" charset="0"/>
              </a:rPr>
              <a:t>class </a:t>
            </a:r>
            <a:r>
              <a:rPr lang="en-US" sz="2800" dirty="0" err="1">
                <a:latin typeface="Menlo" panose="020B0609030804020204" pitchFamily="49" charset="0"/>
                <a:ea typeface="Menlo" panose="020B0609030804020204" pitchFamily="49" charset="0"/>
                <a:cs typeface="Menlo" panose="020B0609030804020204" pitchFamily="49" charset="0"/>
              </a:rPr>
              <a:t>MyApp</a:t>
            </a:r>
            <a:r>
              <a:rPr lang="en-US" sz="2800" dirty="0">
                <a:latin typeface="Menlo" panose="020B0609030804020204" pitchFamily="49" charset="0"/>
                <a:ea typeface="Menlo" panose="020B0609030804020204" pitchFamily="49" charset="0"/>
                <a:cs typeface="Menlo" panose="020B0609030804020204" pitchFamily="49" charset="0"/>
              </a:rPr>
              <a:t> extends </a:t>
            </a:r>
            <a:r>
              <a:rPr lang="en-US" sz="2800" dirty="0" err="1">
                <a:latin typeface="Menlo" panose="020B0609030804020204" pitchFamily="49" charset="0"/>
                <a:ea typeface="Menlo" panose="020B0609030804020204" pitchFamily="49" charset="0"/>
                <a:cs typeface="Menlo" panose="020B0609030804020204" pitchFamily="49" charset="0"/>
              </a:rPr>
              <a:t>StatelessWidget</a:t>
            </a:r>
            <a:r>
              <a:rPr lang="en-US" sz="2800" dirty="0">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 Declare a set list of images to cycle through</a:t>
            </a:r>
          </a:p>
          <a:p>
            <a:r>
              <a:rPr lang="en-US" sz="2800" dirty="0">
                <a:latin typeface="Menlo" panose="020B0609030804020204" pitchFamily="49" charset="0"/>
                <a:ea typeface="Menlo" panose="020B0609030804020204" pitchFamily="49" charset="0"/>
                <a:cs typeface="Menlo" panose="020B0609030804020204" pitchFamily="49" charset="0"/>
              </a:rPr>
              <a:t> final List&lt;Image&gt; _</a:t>
            </a:r>
            <a:r>
              <a:rPr lang="en-US" sz="2800" dirty="0" err="1">
                <a:latin typeface="Menlo" panose="020B0609030804020204" pitchFamily="49" charset="0"/>
                <a:ea typeface="Menlo" panose="020B0609030804020204" pitchFamily="49" charset="0"/>
                <a:cs typeface="Menlo" panose="020B0609030804020204" pitchFamily="49" charset="0"/>
              </a:rPr>
              <a:t>itemImages</a:t>
            </a:r>
            <a:r>
              <a:rPr lang="en-US" sz="2800" dirty="0">
                <a:latin typeface="Menlo" panose="020B0609030804020204" pitchFamily="49" charset="0"/>
                <a:ea typeface="Menlo" panose="020B0609030804020204" pitchFamily="49" charset="0"/>
                <a:cs typeface="Menlo" panose="020B0609030804020204" pitchFamily="49" charset="0"/>
              </a:rPr>
              <a:t> =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Image.asset</a:t>
            </a:r>
            <a:r>
              <a:rPr lang="en-US" sz="2800" dirty="0">
                <a:latin typeface="Menlo" panose="020B0609030804020204" pitchFamily="49" charset="0"/>
                <a:ea typeface="Menlo" panose="020B0609030804020204" pitchFamily="49" charset="0"/>
                <a:cs typeface="Menlo" panose="020B0609030804020204" pitchFamily="49" charset="0"/>
              </a:rPr>
              <a:t>('assets/</a:t>
            </a:r>
            <a:r>
              <a:rPr lang="en-US" sz="2800" dirty="0" err="1">
                <a:latin typeface="Menlo" panose="020B0609030804020204" pitchFamily="49" charset="0"/>
                <a:ea typeface="Menlo" panose="020B0609030804020204" pitchFamily="49" charset="0"/>
                <a:cs typeface="Menlo" panose="020B0609030804020204" pitchFamily="49" charset="0"/>
              </a:rPr>
              <a:t>detroit_cityscape.jpg</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Image.asset</a:t>
            </a:r>
            <a:r>
              <a:rPr lang="en-US" sz="2800" dirty="0">
                <a:latin typeface="Menlo" panose="020B0609030804020204" pitchFamily="49" charset="0"/>
                <a:ea typeface="Menlo" panose="020B0609030804020204" pitchFamily="49" charset="0"/>
                <a:cs typeface="Menlo" panose="020B0609030804020204" pitchFamily="49" charset="0"/>
              </a:rPr>
              <a:t>('assets/</a:t>
            </a:r>
            <a:r>
              <a:rPr lang="en-US" sz="2800" dirty="0" err="1">
                <a:latin typeface="Menlo" panose="020B0609030804020204" pitchFamily="49" charset="0"/>
                <a:ea typeface="Menlo" panose="020B0609030804020204" pitchFamily="49" charset="0"/>
                <a:cs typeface="Menlo" panose="020B0609030804020204" pitchFamily="49" charset="0"/>
              </a:rPr>
              <a:t>detroit_meets.jpeg</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Image.asset</a:t>
            </a:r>
            <a:r>
              <a:rPr lang="en-US" sz="2800" dirty="0">
                <a:latin typeface="Menlo" panose="020B0609030804020204" pitchFamily="49" charset="0"/>
                <a:ea typeface="Menlo" panose="020B0609030804020204" pitchFamily="49" charset="0"/>
                <a:cs typeface="Menlo" panose="020B0609030804020204" pitchFamily="49" charset="0"/>
              </a:rPr>
              <a:t>('assets/tigers-</a:t>
            </a:r>
            <a:r>
              <a:rPr lang="en-US" sz="2800" dirty="0" err="1">
                <a:latin typeface="Menlo" panose="020B0609030804020204" pitchFamily="49" charset="0"/>
                <a:ea typeface="Menlo" panose="020B0609030804020204" pitchFamily="49" charset="0"/>
                <a:cs typeface="Menlo" panose="020B0609030804020204" pitchFamily="49" charset="0"/>
              </a:rPr>
              <a:t>d.jpg</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int _index = 0;</a:t>
            </a:r>
          </a:p>
          <a:p>
            <a:r>
              <a:rPr lang="en-US" sz="2800" dirty="0">
                <a:latin typeface="Menlo" panose="020B0609030804020204" pitchFamily="49" charset="0"/>
                <a:ea typeface="Menlo" panose="020B0609030804020204" pitchFamily="49" charset="0"/>
                <a:cs typeface="Menlo" panose="020B0609030804020204" pitchFamily="49" charset="0"/>
              </a:rPr>
              <a:t>List&lt;Image&gt; _</a:t>
            </a:r>
            <a:r>
              <a:rPr lang="en-US" sz="2800" dirty="0" err="1">
                <a:latin typeface="Menlo" panose="020B0609030804020204" pitchFamily="49" charset="0"/>
                <a:ea typeface="Menlo" panose="020B0609030804020204" pitchFamily="49" charset="0"/>
                <a:cs typeface="Menlo" panose="020B0609030804020204" pitchFamily="49" charset="0"/>
              </a:rPr>
              <a:t>listOfImagesForScreen</a:t>
            </a:r>
            <a:r>
              <a:rPr lang="en-US" sz="2800" dirty="0">
                <a:latin typeface="Menlo" panose="020B0609030804020204" pitchFamily="49" charset="0"/>
                <a:ea typeface="Menlo" panose="020B0609030804020204" pitchFamily="49" charset="0"/>
                <a:cs typeface="Menlo" panose="020B0609030804020204" pitchFamily="49" charset="0"/>
              </a:rPr>
              <a:t> = [];</a:t>
            </a:r>
          </a:p>
        </p:txBody>
      </p:sp>
    </p:spTree>
    <p:extLst>
      <p:ext uri="{BB962C8B-B14F-4D97-AF65-F5344CB8AC3E}">
        <p14:creationId xmlns:p14="http://schemas.microsoft.com/office/powerpoint/2010/main" val="2551800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7481C5B-F8C2-8545-ACFE-A4803CA023F6}"/>
              </a:ext>
            </a:extLst>
          </p:cNvPr>
          <p:cNvPicPr>
            <a:picLocks noChangeAspect="1"/>
          </p:cNvPicPr>
          <p:nvPr/>
        </p:nvPicPr>
        <p:blipFill rotWithShape="1">
          <a:blip r:embed="rId3">
            <a:alphaModFix amt="50000"/>
          </a:blip>
          <a:srcRect t="14118" b="10882"/>
          <a:stretch/>
        </p:blipFill>
        <p:spPr>
          <a:xfrm>
            <a:off x="20" y="0"/>
            <a:ext cx="12191980" cy="6857999"/>
          </a:xfrm>
          <a:prstGeom prst="rect">
            <a:avLst/>
          </a:prstGeom>
        </p:spPr>
      </p:pic>
      <p:sp>
        <p:nvSpPr>
          <p:cNvPr id="4" name="TextBox 3">
            <a:extLst>
              <a:ext uri="{FF2B5EF4-FFF2-40B4-BE49-F238E27FC236}">
                <a16:creationId xmlns:a16="http://schemas.microsoft.com/office/drawing/2014/main" id="{0446D98D-FE49-1744-AFEA-B16A376E0C9D}"/>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dirty="0">
                <a:solidFill>
                  <a:srgbClr val="FFFFFF"/>
                </a:solidFill>
                <a:latin typeface="+mj-lt"/>
                <a:ea typeface="+mj-ea"/>
                <a:cs typeface="+mj-cs"/>
              </a:rPr>
              <a:t>No. 4 – Support for multiple screens</a:t>
            </a:r>
          </a:p>
        </p:txBody>
      </p:sp>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D1785CF-2F9B-1D40-9AD4-FE45D2E55E27}" type="slidenum">
              <a:rPr lang="en-US">
                <a:solidFill>
                  <a:srgbClr val="FFFFFF"/>
                </a:solidFill>
                <a:latin typeface="Calibri" panose="020F0502020204030204"/>
                <a:ea typeface="+mn-ea"/>
              </a:rPr>
              <a:pPr>
                <a:spcAft>
                  <a:spcPts val="600"/>
                </a:spcAft>
                <a:defRPr/>
              </a:pPr>
              <a:t>6</a:t>
            </a:fld>
            <a:endParaRPr lang="en-US">
              <a:solidFill>
                <a:srgbClr val="FFFFFF"/>
              </a:solidFill>
              <a:latin typeface="Calibri" panose="020F0502020204030204"/>
              <a:ea typeface="+mn-ea"/>
            </a:endParaRPr>
          </a:p>
        </p:txBody>
      </p:sp>
    </p:spTree>
    <p:extLst>
      <p:ext uri="{BB962C8B-B14F-4D97-AF65-F5344CB8AC3E}">
        <p14:creationId xmlns:p14="http://schemas.microsoft.com/office/powerpoint/2010/main" val="465187898"/>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315912"/>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Boiler Plate Alert – A Stateful Class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266092"/>
            <a:ext cx="10477399" cy="505850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16</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class </a:t>
            </a:r>
            <a:r>
              <a:rPr lang="en-US" sz="2800" dirty="0" err="1">
                <a:latin typeface="Menlo" panose="020B0609030804020204" pitchFamily="49" charset="0"/>
                <a:ea typeface="Menlo" panose="020B0609030804020204" pitchFamily="49" charset="0"/>
                <a:cs typeface="Menlo" panose="020B0609030804020204" pitchFamily="49" charset="0"/>
              </a:rPr>
              <a:t>MyApp</a:t>
            </a:r>
            <a:r>
              <a:rPr lang="en-US" sz="2800" dirty="0">
                <a:latin typeface="Menlo" panose="020B0609030804020204" pitchFamily="49" charset="0"/>
                <a:ea typeface="Menlo" panose="020B0609030804020204" pitchFamily="49" charset="0"/>
                <a:cs typeface="Menlo" panose="020B0609030804020204" pitchFamily="49" charset="0"/>
              </a:rPr>
              <a:t> extends </a:t>
            </a:r>
            <a:r>
              <a:rPr lang="en-US" sz="2800" dirty="0" err="1">
                <a:latin typeface="Menlo" panose="020B0609030804020204" pitchFamily="49" charset="0"/>
                <a:ea typeface="Menlo" panose="020B0609030804020204" pitchFamily="49" charset="0"/>
                <a:cs typeface="Menlo" panose="020B0609030804020204" pitchFamily="49" charset="0"/>
              </a:rPr>
              <a:t>StatefulWidget</a:t>
            </a:r>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@override</a:t>
            </a:r>
          </a:p>
          <a:p>
            <a:r>
              <a:rPr lang="en-US" sz="2800" dirty="0">
                <a:latin typeface="Menlo" panose="020B0609030804020204" pitchFamily="49" charset="0"/>
                <a:ea typeface="Menlo" panose="020B0609030804020204" pitchFamily="49" charset="0"/>
                <a:cs typeface="Menlo" panose="020B0609030804020204" pitchFamily="49" charset="0"/>
              </a:rPr>
              <a:t>  State&lt;</a:t>
            </a:r>
            <a:r>
              <a:rPr lang="en-US" sz="2800" dirty="0" err="1">
                <a:latin typeface="Menlo" panose="020B0609030804020204" pitchFamily="49" charset="0"/>
                <a:ea typeface="Menlo" panose="020B0609030804020204" pitchFamily="49" charset="0"/>
                <a:cs typeface="Menlo" panose="020B0609030804020204" pitchFamily="49" charset="0"/>
              </a:rPr>
              <a:t>StatefulWidget</a:t>
            </a:r>
            <a:r>
              <a:rPr lang="en-US" sz="2800" dirty="0">
                <a:latin typeface="Menlo" panose="020B0609030804020204" pitchFamily="49" charset="0"/>
                <a:ea typeface="Menlo" panose="020B0609030804020204" pitchFamily="49" charset="0"/>
                <a:cs typeface="Menlo" panose="020B0609030804020204" pitchFamily="49" charset="0"/>
              </a:rPr>
              <a:t>&gt; </a:t>
            </a:r>
            <a:r>
              <a:rPr lang="en-US" sz="2800" dirty="0" err="1">
                <a:latin typeface="Menlo" panose="020B0609030804020204" pitchFamily="49" charset="0"/>
                <a:ea typeface="Menlo" panose="020B0609030804020204" pitchFamily="49" charset="0"/>
                <a:cs typeface="Menlo" panose="020B0609030804020204" pitchFamily="49" charset="0"/>
              </a:rPr>
              <a:t>createState</a:t>
            </a:r>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return _</a:t>
            </a:r>
            <a:r>
              <a:rPr lang="en-US" sz="2800" dirty="0" err="1">
                <a:latin typeface="Menlo" panose="020B0609030804020204" pitchFamily="49" charset="0"/>
                <a:ea typeface="Menlo" panose="020B0609030804020204" pitchFamily="49" charset="0"/>
                <a:cs typeface="Menlo" panose="020B0609030804020204" pitchFamily="49" charset="0"/>
              </a:rPr>
              <a:t>MyAppState</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class _</a:t>
            </a:r>
            <a:r>
              <a:rPr lang="en-US" sz="2800" dirty="0" err="1">
                <a:latin typeface="Menlo" panose="020B0609030804020204" pitchFamily="49" charset="0"/>
                <a:ea typeface="Menlo" panose="020B0609030804020204" pitchFamily="49" charset="0"/>
                <a:cs typeface="Menlo" panose="020B0609030804020204" pitchFamily="49" charset="0"/>
              </a:rPr>
              <a:t>MyAppState</a:t>
            </a:r>
            <a:r>
              <a:rPr lang="en-US" sz="2800" dirty="0">
                <a:latin typeface="Menlo" panose="020B0609030804020204" pitchFamily="49" charset="0"/>
                <a:ea typeface="Menlo" panose="020B0609030804020204" pitchFamily="49" charset="0"/>
                <a:cs typeface="Menlo" panose="020B0609030804020204" pitchFamily="49" charset="0"/>
              </a:rPr>
              <a:t> extends State&lt;</a:t>
            </a:r>
            <a:r>
              <a:rPr lang="en-US" sz="2800" dirty="0" err="1">
                <a:latin typeface="Menlo" panose="020B0609030804020204" pitchFamily="49" charset="0"/>
                <a:ea typeface="Menlo" panose="020B0609030804020204" pitchFamily="49" charset="0"/>
                <a:cs typeface="Menlo" panose="020B0609030804020204" pitchFamily="49" charset="0"/>
              </a:rPr>
              <a:t>MyApp</a:t>
            </a:r>
            <a:r>
              <a:rPr lang="en-US" sz="2800" dirty="0">
                <a:latin typeface="Menlo" panose="020B0609030804020204" pitchFamily="49" charset="0"/>
                <a:ea typeface="Menlo" panose="020B0609030804020204" pitchFamily="49" charset="0"/>
                <a:cs typeface="Menlo" panose="020B0609030804020204" pitchFamily="49" charset="0"/>
              </a:rPr>
              <a:t>&gt; {</a:t>
            </a:r>
          </a:p>
          <a:p>
            <a:endParaRPr lang="en-US" sz="28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54173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175273" y="2122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make the button do something</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1335386"/>
            <a:ext cx="12191999" cy="552261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17</a:t>
            </a:r>
          </a:p>
          <a:p>
            <a:r>
              <a:rPr lang="en-US" sz="2800" dirty="0">
                <a:latin typeface="Menlo" panose="020B0609030804020204" pitchFamily="49" charset="0"/>
                <a:ea typeface="Menlo" panose="020B0609030804020204" pitchFamily="49" charset="0"/>
                <a:cs typeface="Menlo" panose="020B0609030804020204" pitchFamily="49" charset="0"/>
              </a:rPr>
              <a:t>//Add to the main class above the build method</a:t>
            </a:r>
          </a:p>
          <a:p>
            <a:r>
              <a:rPr lang="en-US" sz="2800" dirty="0">
                <a:latin typeface="Menlo" panose="020B0609030804020204" pitchFamily="49" charset="0"/>
                <a:ea typeface="Menlo" panose="020B0609030804020204" pitchFamily="49" charset="0"/>
                <a:cs typeface="Menlo" panose="020B0609030804020204" pitchFamily="49" charset="0"/>
              </a:rPr>
              <a:t>void </a:t>
            </a:r>
            <a:r>
              <a:rPr lang="en-US" sz="2800" dirty="0" err="1">
                <a:latin typeface="Menlo" panose="020B0609030804020204" pitchFamily="49" charset="0"/>
                <a:ea typeface="Menlo" panose="020B0609030804020204" pitchFamily="49" charset="0"/>
                <a:cs typeface="Menlo" panose="020B0609030804020204" pitchFamily="49" charset="0"/>
              </a:rPr>
              <a:t>onButtonPressed</a:t>
            </a:r>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setState</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_index++;</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if (_index &gt;= _</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itemImages.length</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_index = 0;</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_</a:t>
            </a:r>
            <a:r>
              <a:rPr lang="en-US" sz="2800" dirty="0" err="1">
                <a:latin typeface="Menlo" panose="020B0609030804020204" pitchFamily="49" charset="0"/>
                <a:ea typeface="Menlo" panose="020B0609030804020204" pitchFamily="49" charset="0"/>
                <a:cs typeface="Menlo" panose="020B0609030804020204" pitchFamily="49" charset="0"/>
              </a:rPr>
              <a:t>listOfImagesForScreen.add</a:t>
            </a:r>
            <a:r>
              <a:rPr lang="en-US" sz="2800" dirty="0">
                <a:latin typeface="Menlo" panose="020B0609030804020204" pitchFamily="49" charset="0"/>
                <a:ea typeface="Menlo" panose="020B0609030804020204" pitchFamily="49" charset="0"/>
                <a:cs typeface="Menlo" panose="020B0609030804020204" pitchFamily="49" charset="0"/>
              </a:rPr>
              <a:t>(_</a:t>
            </a:r>
            <a:r>
              <a:rPr lang="en-US" sz="2800" dirty="0" err="1">
                <a:latin typeface="Menlo" panose="020B0609030804020204" pitchFamily="49" charset="0"/>
                <a:ea typeface="Menlo" panose="020B0609030804020204" pitchFamily="49" charset="0"/>
                <a:cs typeface="Menlo" panose="020B0609030804020204" pitchFamily="49" charset="0"/>
              </a:rPr>
              <a:t>itemImages</a:t>
            </a:r>
            <a:r>
              <a:rPr lang="en-US" sz="2800" dirty="0">
                <a:latin typeface="Menlo" panose="020B0609030804020204" pitchFamily="49" charset="0"/>
                <a:ea typeface="Menlo" panose="020B0609030804020204" pitchFamily="49" charset="0"/>
                <a:cs typeface="Menlo" panose="020B0609030804020204" pitchFamily="49" charset="0"/>
              </a:rPr>
              <a:t>[_index]);</a:t>
            </a:r>
          </a:p>
          <a:p>
            <a:r>
              <a:rPr lang="en-US" sz="2800" dirty="0">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7780471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264173" y="328612"/>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Update the </a:t>
            </a:r>
            <a:r>
              <a:rPr lang="en-US" sz="4800" b="1" dirty="0" err="1">
                <a:solidFill>
                  <a:schemeClr val="bg1"/>
                </a:solidFill>
                <a:latin typeface="Rocket Sans" panose="020B0602020202020204" pitchFamily="34" charset="0"/>
                <a:ea typeface="Rocket Sans" panose="020B0602020202020204" pitchFamily="34" charset="0"/>
              </a:rPr>
              <a:t>ListView</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1384300"/>
            <a:ext cx="12191999" cy="547369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18</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home: Scaffold(</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title: Text('Detroit Meets'),</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body: </a:t>
            </a:r>
            <a:r>
              <a:rPr lang="en-US" sz="2800" dirty="0" err="1">
                <a:latin typeface="Menlo" panose="020B0609030804020204" pitchFamily="49" charset="0"/>
                <a:ea typeface="Menlo" panose="020B0609030804020204" pitchFamily="49" charset="0"/>
                <a:cs typeface="Menlo" panose="020B0609030804020204" pitchFamily="49" charset="0"/>
              </a:rPr>
              <a:t>ListView</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children: </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_</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listOfImagesForScreen</a:t>
            </a:r>
            <a:endParaRPr lang="en-US" sz="2800" dirty="0">
              <a:highlight>
                <a:srgbClr val="FFFF00"/>
              </a:highlight>
              <a:latin typeface="Menlo" panose="020B0609030804020204" pitchFamily="49" charset="0"/>
              <a:ea typeface="Menlo" panose="020B0609030804020204" pitchFamily="49" charset="0"/>
              <a:cs typeface="Menlo" panose="020B0609030804020204" pitchFamily="49" charset="0"/>
            </a:endParaRP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.map((element) =&gt; Card(</a:t>
            </a:r>
          </a:p>
          <a:p>
            <a:r>
              <a:rPr lang="en-US" sz="2800" dirty="0">
                <a:latin typeface="Menlo" panose="020B0609030804020204" pitchFamily="49" charset="0"/>
                <a:ea typeface="Menlo" panose="020B0609030804020204" pitchFamily="49" charset="0"/>
                <a:cs typeface="Menlo" panose="020B0609030804020204" pitchFamily="49" charset="0"/>
              </a:rPr>
              <a:t>                      margin: </a:t>
            </a:r>
            <a:r>
              <a:rPr lang="en-US" sz="2800" dirty="0" err="1">
                <a:latin typeface="Menlo" panose="020B0609030804020204" pitchFamily="49" charset="0"/>
                <a:ea typeface="Menlo" panose="020B0609030804020204" pitchFamily="49" charset="0"/>
                <a:cs typeface="Menlo" panose="020B0609030804020204" pitchFamily="49" charset="0"/>
              </a:rPr>
              <a:t>EdgeInsets.all</a:t>
            </a:r>
            <a:r>
              <a:rPr lang="en-US" sz="2800" dirty="0">
                <a:latin typeface="Menlo" panose="020B0609030804020204" pitchFamily="49" charset="0"/>
                <a:ea typeface="Menlo" panose="020B0609030804020204" pitchFamily="49" charset="0"/>
                <a:cs typeface="Menlo" panose="020B0609030804020204" pitchFamily="49" charset="0"/>
              </a:rPr>
              <a:t>(8),</a:t>
            </a:r>
          </a:p>
        </p:txBody>
      </p:sp>
    </p:spTree>
    <p:extLst>
      <p:ext uri="{BB962C8B-B14F-4D97-AF65-F5344CB8AC3E}">
        <p14:creationId xmlns:p14="http://schemas.microsoft.com/office/powerpoint/2010/main" val="9512703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464745" y="557848"/>
            <a:ext cx="4285055" cy="1569660"/>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a Nav Drawer</a:t>
            </a:r>
            <a:endParaRPr lang="en-US" sz="3600" dirty="0">
              <a:solidFill>
                <a:schemeClr val="bg1"/>
              </a:solidFill>
              <a:latin typeface="Rocket Sans" panose="020B0602020202020204" pitchFamily="34" charset="0"/>
              <a:ea typeface="Rocket Sans" panose="020B0602020202020204" pitchFamily="34" charset="0"/>
            </a:endParaRPr>
          </a:p>
        </p:txBody>
      </p:sp>
      <p:pic>
        <p:nvPicPr>
          <p:cNvPr id="5" name="Picture 4">
            <a:extLst>
              <a:ext uri="{FF2B5EF4-FFF2-40B4-BE49-F238E27FC236}">
                <a16:creationId xmlns:a16="http://schemas.microsoft.com/office/drawing/2014/main" id="{57C3A89A-19F6-E346-B560-D08DE09147A1}"/>
              </a:ext>
            </a:extLst>
          </p:cNvPr>
          <p:cNvPicPr>
            <a:picLocks noChangeAspect="1"/>
          </p:cNvPicPr>
          <p:nvPr/>
        </p:nvPicPr>
        <p:blipFill>
          <a:blip r:embed="rId3"/>
          <a:stretch>
            <a:fillRect/>
          </a:stretch>
        </p:blipFill>
        <p:spPr>
          <a:xfrm>
            <a:off x="8648700" y="243128"/>
            <a:ext cx="3213100" cy="6371741"/>
          </a:xfrm>
          <a:prstGeom prst="rect">
            <a:avLst/>
          </a:prstGeom>
        </p:spPr>
      </p:pic>
      <p:pic>
        <p:nvPicPr>
          <p:cNvPr id="7" name="Picture 6">
            <a:extLst>
              <a:ext uri="{FF2B5EF4-FFF2-40B4-BE49-F238E27FC236}">
                <a16:creationId xmlns:a16="http://schemas.microsoft.com/office/drawing/2014/main" id="{F52F8984-79B2-CD4E-89A1-06866F2DCC75}"/>
              </a:ext>
            </a:extLst>
          </p:cNvPr>
          <p:cNvPicPr>
            <a:picLocks noChangeAspect="1"/>
          </p:cNvPicPr>
          <p:nvPr/>
        </p:nvPicPr>
        <p:blipFill>
          <a:blip r:embed="rId4"/>
          <a:stretch>
            <a:fillRect/>
          </a:stretch>
        </p:blipFill>
        <p:spPr>
          <a:xfrm>
            <a:off x="5092700" y="243128"/>
            <a:ext cx="3213100" cy="6371741"/>
          </a:xfrm>
          <a:prstGeom prst="rect">
            <a:avLst/>
          </a:prstGeom>
        </p:spPr>
      </p:pic>
    </p:spTree>
    <p:extLst>
      <p:ext uri="{BB962C8B-B14F-4D97-AF65-F5344CB8AC3E}">
        <p14:creationId xmlns:p14="http://schemas.microsoft.com/office/powerpoint/2010/main" val="3274778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264173" y="328612"/>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A simple Nav Drawer</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1384300"/>
            <a:ext cx="12191999" cy="547369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19</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dirty="0"/>
              <a:t> </a:t>
            </a:r>
            <a:r>
              <a:rPr lang="en-US" sz="2800" dirty="0">
                <a:latin typeface="Menlo" panose="020B0609030804020204" pitchFamily="49" charset="0"/>
                <a:ea typeface="Menlo" panose="020B0609030804020204" pitchFamily="49" charset="0"/>
                <a:cs typeface="Menlo" panose="020B0609030804020204" pitchFamily="49" charset="0"/>
              </a:rPr>
              <a:t>drawer: Drawer(</a:t>
            </a:r>
          </a:p>
          <a:p>
            <a:r>
              <a:rPr lang="en-US" sz="2800" dirty="0">
                <a:latin typeface="Menlo" panose="020B0609030804020204" pitchFamily="49" charset="0"/>
                <a:ea typeface="Menlo" panose="020B0609030804020204" pitchFamily="49" charset="0"/>
                <a:cs typeface="Menlo" panose="020B0609030804020204" pitchFamily="49" charset="0"/>
              </a:rPr>
              <a:t>            child: </a:t>
            </a:r>
            <a:r>
              <a:rPr lang="en-US" sz="2800" dirty="0" err="1">
                <a:latin typeface="Menlo" panose="020B0609030804020204" pitchFamily="49" charset="0"/>
                <a:ea typeface="Menlo" panose="020B0609030804020204" pitchFamily="49" charset="0"/>
                <a:cs typeface="Menlo" panose="020B0609030804020204" pitchFamily="49" charset="0"/>
              </a:rPr>
              <a:t>ListView</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padding: </a:t>
            </a:r>
            <a:r>
              <a:rPr lang="en-US" sz="2800" dirty="0" err="1">
                <a:latin typeface="Menlo" panose="020B0609030804020204" pitchFamily="49" charset="0"/>
                <a:ea typeface="Menlo" panose="020B0609030804020204" pitchFamily="49" charset="0"/>
                <a:cs typeface="Menlo" panose="020B0609030804020204" pitchFamily="49" charset="0"/>
              </a:rPr>
              <a:t>EdgeInsets.zero</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children: &lt;Widget&gt;[</a:t>
            </a:r>
          </a:p>
          <a:p>
            <a:r>
              <a:rPr lang="en-US" sz="2800" dirty="0">
                <a:latin typeface="Menlo" panose="020B0609030804020204" pitchFamily="49" charset="0"/>
                <a:ea typeface="Menlo" panose="020B0609030804020204" pitchFamily="49" charset="0"/>
                <a:cs typeface="Menlo" panose="020B0609030804020204" pitchFamily="49" charset="0"/>
              </a:rPr>
              <a:t>                  Container(</a:t>
            </a:r>
          </a:p>
          <a:p>
            <a:r>
              <a:rPr lang="en-US" sz="2800" dirty="0">
                <a:latin typeface="Menlo" panose="020B0609030804020204" pitchFamily="49" charset="0"/>
                <a:ea typeface="Menlo" panose="020B0609030804020204" pitchFamily="49" charset="0"/>
                <a:cs typeface="Menlo" panose="020B0609030804020204" pitchFamily="49" charset="0"/>
              </a:rPr>
              <a:t>                      height: 128.0,</a:t>
            </a:r>
          </a:p>
          <a:p>
            <a:r>
              <a:rPr lang="en-US" sz="2800" dirty="0">
                <a:latin typeface="Menlo" panose="020B0609030804020204" pitchFamily="49" charset="0"/>
                <a:ea typeface="Menlo" panose="020B0609030804020204" pitchFamily="49" charset="0"/>
                <a:cs typeface="Menlo" panose="020B0609030804020204" pitchFamily="49" charset="0"/>
              </a:rPr>
              <a:t>                      child: </a:t>
            </a:r>
            <a:r>
              <a:rPr lang="en-US" sz="2800" dirty="0" err="1">
                <a:latin typeface="Menlo" panose="020B0609030804020204" pitchFamily="49" charset="0"/>
                <a:ea typeface="Menlo" panose="020B0609030804020204" pitchFamily="49" charset="0"/>
                <a:cs typeface="Menlo" panose="020B0609030804020204" pitchFamily="49" charset="0"/>
              </a:rPr>
              <a:t>DrawerHeader</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child: Text(</a:t>
            </a:r>
          </a:p>
          <a:p>
            <a:r>
              <a:rPr lang="en-US" sz="2800" dirty="0">
                <a:latin typeface="Menlo" panose="020B0609030804020204" pitchFamily="49" charset="0"/>
                <a:ea typeface="Menlo" panose="020B0609030804020204" pitchFamily="49" charset="0"/>
                <a:cs typeface="Menlo" panose="020B0609030804020204" pitchFamily="49" charset="0"/>
              </a:rPr>
              <a:t>                          'Detroit Meets',</a:t>
            </a:r>
          </a:p>
          <a:p>
            <a:r>
              <a:rPr lang="en-US" sz="2800" dirty="0">
                <a:latin typeface="Menlo" panose="020B0609030804020204" pitchFamily="49" charset="0"/>
                <a:ea typeface="Menlo" panose="020B0609030804020204" pitchFamily="49" charset="0"/>
                <a:cs typeface="Menlo" panose="020B0609030804020204" pitchFamily="49" charset="0"/>
              </a:rPr>
              <a:t>                          ...</a:t>
            </a:r>
            <a:endParaRPr lang="en-US" dirty="0"/>
          </a:p>
        </p:txBody>
      </p:sp>
    </p:spTree>
    <p:extLst>
      <p:ext uri="{BB962C8B-B14F-4D97-AF65-F5344CB8AC3E}">
        <p14:creationId xmlns:p14="http://schemas.microsoft.com/office/powerpoint/2010/main" val="2150056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684848"/>
            <a:ext cx="7891855"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What did we learn?</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0" y="1640958"/>
            <a:ext cx="12191999" cy="4031873"/>
          </a:xfrm>
          <a:prstGeom prst="rect">
            <a:avLst/>
          </a:prstGeom>
        </p:spPr>
        <p:txBody>
          <a:bodyPr wrap="square">
            <a:spAutoFit/>
          </a:bodyPr>
          <a:lstStyle/>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Command Line Tool for Flutter </a:t>
            </a:r>
          </a:p>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Project Structure</a:t>
            </a:r>
          </a:p>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Widgets</a:t>
            </a:r>
          </a:p>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Constructors and Named Parameters</a:t>
            </a:r>
          </a:p>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Stateless and Stateful Widgets</a:t>
            </a:r>
          </a:p>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A few Widgets </a:t>
            </a:r>
            <a:r>
              <a:rPr lang="en-US" sz="3200" dirty="0">
                <a:solidFill>
                  <a:schemeClr val="bg1"/>
                </a:solidFill>
                <a:latin typeface="Rocket Sans" panose="020B0602020202020204" pitchFamily="34" charset="0"/>
                <a:ea typeface="Rocket Sans" panose="020B0602020202020204" pitchFamily="34" charset="0"/>
                <a:sym typeface="Wingdings" pitchFamily="2" charset="2"/>
              </a:rPr>
              <a:t></a:t>
            </a:r>
            <a:endParaRPr lang="en-US" sz="3200" dirty="0">
              <a:solidFill>
                <a:schemeClr val="bg1"/>
              </a:solidFill>
              <a:latin typeface="Rocket Sans" panose="020B0602020202020204" pitchFamily="34" charset="0"/>
              <a:ea typeface="Rocket Sans" panose="020B0602020202020204" pitchFamily="34" charset="0"/>
            </a:endParaRPr>
          </a:p>
          <a:p>
            <a:pPr marL="457200" indent="-457200">
              <a:buFont typeface="Arial" panose="020B0604020202020204" pitchFamily="34" charset="0"/>
              <a:buChar char="•"/>
            </a:pPr>
            <a:endParaRPr lang="en-US" sz="3200" dirty="0">
              <a:solidFill>
                <a:schemeClr val="bg1"/>
              </a:solidFill>
              <a:latin typeface="Rocket Sans" panose="020B0602020202020204" pitchFamily="34" charset="0"/>
              <a:ea typeface="Rocket Sans" panose="020B0602020202020204" pitchFamily="34" charset="0"/>
            </a:endParaRPr>
          </a:p>
          <a:p>
            <a:pPr algn="ctr"/>
            <a:r>
              <a:rPr lang="en-US" sz="3200" dirty="0">
                <a:solidFill>
                  <a:srgbClr val="FFFF00"/>
                </a:solidFill>
                <a:latin typeface="Rocket Sans" panose="020B0602020202020204" pitchFamily="34" charset="0"/>
                <a:ea typeface="Rocket Sans" panose="020B0602020202020204" pitchFamily="34" charset="0"/>
              </a:rPr>
              <a:t>http://</a:t>
            </a:r>
            <a:r>
              <a:rPr lang="en-US" sz="3200" dirty="0" err="1">
                <a:solidFill>
                  <a:srgbClr val="FFFF00"/>
                </a:solidFill>
                <a:latin typeface="Rocket Sans" panose="020B0602020202020204" pitchFamily="34" charset="0"/>
                <a:ea typeface="Rocket Sans" panose="020B0602020202020204" pitchFamily="34" charset="0"/>
              </a:rPr>
              <a:t>bit.ly</a:t>
            </a:r>
            <a:r>
              <a:rPr lang="en-US" sz="3200" dirty="0">
                <a:solidFill>
                  <a:srgbClr val="FFFF00"/>
                </a:solidFill>
                <a:latin typeface="Rocket Sans" panose="020B0602020202020204" pitchFamily="34" charset="0"/>
                <a:ea typeface="Rocket Sans" panose="020B0602020202020204" pitchFamily="34" charset="0"/>
              </a:rPr>
              <a:t>/</a:t>
            </a:r>
            <a:r>
              <a:rPr lang="en-US" sz="3200" dirty="0" err="1">
                <a:solidFill>
                  <a:srgbClr val="FFFF00"/>
                </a:solidFill>
                <a:latin typeface="Rocket Sans" panose="020B0602020202020204" pitchFamily="34" charset="0"/>
                <a:ea typeface="Rocket Sans" panose="020B0602020202020204" pitchFamily="34" charset="0"/>
              </a:rPr>
              <a:t>detroitmeetsflutter</a:t>
            </a:r>
            <a:endParaRPr lang="en-US" sz="2800" dirty="0">
              <a:solidFill>
                <a:schemeClr val="bg1"/>
              </a:solidFill>
              <a:latin typeface="Rocket Sans" panose="020B0602020202020204" pitchFamily="34" charset="0"/>
              <a:ea typeface="Rocket Sans" panose="020B0602020202020204" pitchFamily="34" charset="0"/>
            </a:endParaRPr>
          </a:p>
        </p:txBody>
      </p:sp>
      <p:pic>
        <p:nvPicPr>
          <p:cNvPr id="5" name="Picture 4">
            <a:extLst>
              <a:ext uri="{FF2B5EF4-FFF2-40B4-BE49-F238E27FC236}">
                <a16:creationId xmlns:a16="http://schemas.microsoft.com/office/drawing/2014/main" id="{3C06F297-8849-EA47-8EA9-FAB65697B50F}"/>
              </a:ext>
            </a:extLst>
          </p:cNvPr>
          <p:cNvPicPr>
            <a:picLocks noChangeAspect="1"/>
          </p:cNvPicPr>
          <p:nvPr/>
        </p:nvPicPr>
        <p:blipFill>
          <a:blip r:embed="rId3"/>
          <a:stretch>
            <a:fillRect/>
          </a:stretch>
        </p:blipFill>
        <p:spPr>
          <a:xfrm>
            <a:off x="7721587" y="437914"/>
            <a:ext cx="3901440" cy="1324864"/>
          </a:xfrm>
          <a:prstGeom prst="rect">
            <a:avLst/>
          </a:prstGeom>
        </p:spPr>
      </p:pic>
    </p:spTree>
    <p:extLst>
      <p:ext uri="{BB962C8B-B14F-4D97-AF65-F5344CB8AC3E}">
        <p14:creationId xmlns:p14="http://schemas.microsoft.com/office/powerpoint/2010/main" val="19304630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a:blip r:embed="rId3">
            <a:duotone>
              <a:schemeClr val="accent5">
                <a:shade val="45000"/>
                <a:satMod val="135000"/>
              </a:schemeClr>
              <a:prstClr val="white"/>
            </a:duotone>
            <a:alphaModFix amt="5000"/>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830979" y="257449"/>
            <a:ext cx="10530042" cy="3619308"/>
          </a:xfrm>
          <a:prstGeom prst="rect">
            <a:avLst/>
          </a:prstGeom>
        </p:spPr>
      </p:pic>
      <p:sp>
        <p:nvSpPr>
          <p:cNvPr id="11" name="Title 10">
            <a:extLst>
              <a:ext uri="{FF2B5EF4-FFF2-40B4-BE49-F238E27FC236}">
                <a16:creationId xmlns:a16="http://schemas.microsoft.com/office/drawing/2014/main" id="{09464A54-0C3C-9043-B4B9-9056E74D3BAB}"/>
              </a:ext>
            </a:extLst>
          </p:cNvPr>
          <p:cNvSpPr>
            <a:spLocks noGrp="1"/>
          </p:cNvSpPr>
          <p:nvPr>
            <p:ph type="title"/>
          </p:nvPr>
        </p:nvSpPr>
        <p:spPr>
          <a:xfrm>
            <a:off x="215903" y="4446516"/>
            <a:ext cx="6059865" cy="1497719"/>
          </a:xfrm>
        </p:spPr>
        <p:txBody>
          <a:bodyPr anchor="t" anchorCtr="0">
            <a:noAutofit/>
          </a:bodyPr>
          <a:lstStyle/>
          <a:p>
            <a:r>
              <a:rPr lang="en-US" sz="8800" dirty="0"/>
              <a:t>Thank you!</a:t>
            </a:r>
          </a:p>
        </p:txBody>
      </p:sp>
      <p:cxnSp>
        <p:nvCxnSpPr>
          <p:cNvPr id="3" name="Straight Connector 2">
            <a:extLst>
              <a:ext uri="{FF2B5EF4-FFF2-40B4-BE49-F238E27FC236}">
                <a16:creationId xmlns:a16="http://schemas.microsoft.com/office/drawing/2014/main" id="{479381AC-1DBF-D64A-891E-E1C442D6AEAC}"/>
              </a:ext>
            </a:extLst>
          </p:cNvPr>
          <p:cNvCxnSpPr/>
          <p:nvPr/>
        </p:nvCxnSpPr>
        <p:spPr>
          <a:xfrm>
            <a:off x="6610865" y="4169833"/>
            <a:ext cx="0" cy="1774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AB577B09-AC87-1740-815B-45A946495066}"/>
              </a:ext>
            </a:extLst>
          </p:cNvPr>
          <p:cNvSpPr txBox="1">
            <a:spLocks/>
          </p:cNvSpPr>
          <p:nvPr/>
        </p:nvSpPr>
        <p:spPr>
          <a:xfrm>
            <a:off x="6810561" y="4170183"/>
            <a:ext cx="4893276" cy="217194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D32629"/>
                </a:solidFill>
                <a:latin typeface="Rocket Sans" panose="020B0602020202020204" pitchFamily="34" charset="0"/>
                <a:ea typeface="Rocket Sans" panose="020B0602020202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Rocket Sans" panose="020B0602020202020204" pitchFamily="34" charset="0"/>
                <a:ea typeface="Rocket Sans" panose="020B0602020202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Rocket Sans" panose="020B0602020202020204" pitchFamily="34" charset="0"/>
                <a:ea typeface="Rocket Sans" panose="020B0602020202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cket Sans" panose="020B0602020202020204" pitchFamily="34" charset="0"/>
                <a:ea typeface="Rocket Sans" panose="020B0602020202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cket Sans" panose="020B0602020202020204" pitchFamily="34" charset="0"/>
                <a:ea typeface="Rocket Sans" panose="020B0602020202020204" pitchFamily="34" charset="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4400" b="1"/>
              <a:t>Don Ward</a:t>
            </a:r>
          </a:p>
          <a:p>
            <a:r>
              <a:rPr lang="en-US" sz="2800" b="1">
                <a:solidFill>
                  <a:schemeClr val="bg1"/>
                </a:solidFill>
              </a:rPr>
              <a:t>Quicken Loans</a:t>
            </a:r>
          </a:p>
          <a:p>
            <a:r>
              <a:rPr lang="en-US" sz="2800">
                <a:solidFill>
                  <a:schemeClr val="bg1"/>
                </a:solidFill>
              </a:rPr>
              <a:t>Senior Research Engineer</a:t>
            </a:r>
          </a:p>
          <a:p>
            <a:r>
              <a:rPr lang="en-US" sz="2800">
                <a:solidFill>
                  <a:schemeClr val="bg1"/>
                </a:solidFill>
                <a:hlinkClick r:id="rId5"/>
              </a:rPr>
              <a:t>donward@quickenloans.com</a:t>
            </a:r>
            <a:endParaRPr lang="en-US" sz="2800">
              <a:solidFill>
                <a:schemeClr val="bg1"/>
              </a:solidFill>
            </a:endParaRPr>
          </a:p>
          <a:p>
            <a:r>
              <a:rPr lang="en-US" sz="2800">
                <a:solidFill>
                  <a:schemeClr val="bg1"/>
                </a:solidFill>
              </a:rPr>
              <a:t>@donwardpeng</a:t>
            </a:r>
          </a:p>
          <a:p>
            <a:endParaRPr lang="en-US" sz="2800" dirty="0">
              <a:solidFill>
                <a:schemeClr val="bg1"/>
              </a:solidFill>
            </a:endParaRPr>
          </a:p>
        </p:txBody>
      </p:sp>
    </p:spTree>
    <p:extLst>
      <p:ext uri="{BB962C8B-B14F-4D97-AF65-F5344CB8AC3E}">
        <p14:creationId xmlns:p14="http://schemas.microsoft.com/office/powerpoint/2010/main" val="4223420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7</a:t>
            </a:fld>
            <a:endParaRPr lang="en-US"/>
          </a:p>
        </p:txBody>
      </p:sp>
      <p:pic>
        <p:nvPicPr>
          <p:cNvPr id="7" name="Picture 6">
            <a:extLst>
              <a:ext uri="{FF2B5EF4-FFF2-40B4-BE49-F238E27FC236}">
                <a16:creationId xmlns:a16="http://schemas.microsoft.com/office/drawing/2014/main" id="{308E5932-433C-CE4F-AE80-8D55F0CDC207}"/>
              </a:ext>
            </a:extLst>
          </p:cNvPr>
          <p:cNvPicPr>
            <a:picLocks noChangeAspect="1"/>
          </p:cNvPicPr>
          <p:nvPr/>
        </p:nvPicPr>
        <p:blipFill>
          <a:blip r:embed="rId3"/>
          <a:stretch>
            <a:fillRect/>
          </a:stretch>
        </p:blipFill>
        <p:spPr>
          <a:xfrm>
            <a:off x="7636337" y="357646"/>
            <a:ext cx="2422064" cy="1980741"/>
          </a:xfrm>
          <a:prstGeom prst="rect">
            <a:avLst/>
          </a:prstGeom>
        </p:spPr>
      </p:pic>
      <p:pic>
        <p:nvPicPr>
          <p:cNvPr id="8" name="Picture 7">
            <a:extLst>
              <a:ext uri="{FF2B5EF4-FFF2-40B4-BE49-F238E27FC236}">
                <a16:creationId xmlns:a16="http://schemas.microsoft.com/office/drawing/2014/main" id="{90F6B1BE-2C45-134C-9941-CB9219720D55}"/>
              </a:ext>
            </a:extLst>
          </p:cNvPr>
          <p:cNvPicPr>
            <a:picLocks noChangeAspect="1"/>
          </p:cNvPicPr>
          <p:nvPr/>
        </p:nvPicPr>
        <p:blipFill>
          <a:blip r:embed="rId4"/>
          <a:stretch>
            <a:fillRect/>
          </a:stretch>
        </p:blipFill>
        <p:spPr>
          <a:xfrm>
            <a:off x="4244626" y="165221"/>
            <a:ext cx="2365590" cy="2365590"/>
          </a:xfrm>
          <a:prstGeom prst="rect">
            <a:avLst/>
          </a:prstGeom>
        </p:spPr>
      </p:pic>
      <p:pic>
        <p:nvPicPr>
          <p:cNvPr id="9" name="Picture 8">
            <a:extLst>
              <a:ext uri="{FF2B5EF4-FFF2-40B4-BE49-F238E27FC236}">
                <a16:creationId xmlns:a16="http://schemas.microsoft.com/office/drawing/2014/main" id="{94DDFAAD-2DD3-4E4C-9006-5C06B5674802}"/>
              </a:ext>
            </a:extLst>
          </p:cNvPr>
          <p:cNvPicPr>
            <a:picLocks noChangeAspect="1"/>
          </p:cNvPicPr>
          <p:nvPr/>
        </p:nvPicPr>
        <p:blipFill>
          <a:blip r:embed="rId5"/>
          <a:stretch>
            <a:fillRect/>
          </a:stretch>
        </p:blipFill>
        <p:spPr>
          <a:xfrm>
            <a:off x="7711665" y="3134406"/>
            <a:ext cx="3491524" cy="900528"/>
          </a:xfrm>
          <a:prstGeom prst="rect">
            <a:avLst/>
          </a:prstGeom>
        </p:spPr>
      </p:pic>
      <p:pic>
        <p:nvPicPr>
          <p:cNvPr id="10" name="Picture 9">
            <a:extLst>
              <a:ext uri="{FF2B5EF4-FFF2-40B4-BE49-F238E27FC236}">
                <a16:creationId xmlns:a16="http://schemas.microsoft.com/office/drawing/2014/main" id="{CFB86BD5-6246-9448-8B4F-612C8DC35EF6}"/>
              </a:ext>
            </a:extLst>
          </p:cNvPr>
          <p:cNvPicPr>
            <a:picLocks noChangeAspect="1"/>
          </p:cNvPicPr>
          <p:nvPr/>
        </p:nvPicPr>
        <p:blipFill>
          <a:blip r:embed="rId6"/>
          <a:stretch>
            <a:fillRect/>
          </a:stretch>
        </p:blipFill>
        <p:spPr>
          <a:xfrm>
            <a:off x="4244626" y="2684485"/>
            <a:ext cx="2580129" cy="2012501"/>
          </a:xfrm>
          <a:prstGeom prst="rect">
            <a:avLst/>
          </a:prstGeom>
        </p:spPr>
      </p:pic>
      <p:pic>
        <p:nvPicPr>
          <p:cNvPr id="11" name="Picture 10">
            <a:extLst>
              <a:ext uri="{FF2B5EF4-FFF2-40B4-BE49-F238E27FC236}">
                <a16:creationId xmlns:a16="http://schemas.microsoft.com/office/drawing/2014/main" id="{E53A59CF-9605-034B-BAC7-BDF7C33A7836}"/>
              </a:ext>
            </a:extLst>
          </p:cNvPr>
          <p:cNvPicPr>
            <a:picLocks noChangeAspect="1"/>
          </p:cNvPicPr>
          <p:nvPr/>
        </p:nvPicPr>
        <p:blipFill>
          <a:blip r:embed="rId7"/>
          <a:stretch>
            <a:fillRect/>
          </a:stretch>
        </p:blipFill>
        <p:spPr>
          <a:xfrm>
            <a:off x="4767965" y="5126562"/>
            <a:ext cx="1566217" cy="1566217"/>
          </a:xfrm>
          <a:prstGeom prst="rect">
            <a:avLst/>
          </a:prstGeom>
        </p:spPr>
      </p:pic>
      <p:pic>
        <p:nvPicPr>
          <p:cNvPr id="12" name="Picture 11">
            <a:extLst>
              <a:ext uri="{FF2B5EF4-FFF2-40B4-BE49-F238E27FC236}">
                <a16:creationId xmlns:a16="http://schemas.microsoft.com/office/drawing/2014/main" id="{031A7D5B-56D6-AF4D-B3AB-9CC3AAD27DA6}"/>
              </a:ext>
            </a:extLst>
          </p:cNvPr>
          <p:cNvPicPr>
            <a:picLocks noChangeAspect="1"/>
          </p:cNvPicPr>
          <p:nvPr/>
        </p:nvPicPr>
        <p:blipFill>
          <a:blip r:embed="rId8"/>
          <a:stretch>
            <a:fillRect/>
          </a:stretch>
        </p:blipFill>
        <p:spPr>
          <a:xfrm>
            <a:off x="8670339" y="4975897"/>
            <a:ext cx="1574176" cy="1867546"/>
          </a:xfrm>
          <a:prstGeom prst="rect">
            <a:avLst/>
          </a:prstGeom>
        </p:spPr>
      </p:pic>
      <p:sp>
        <p:nvSpPr>
          <p:cNvPr id="13" name="TextBox 12">
            <a:extLst>
              <a:ext uri="{FF2B5EF4-FFF2-40B4-BE49-F238E27FC236}">
                <a16:creationId xmlns:a16="http://schemas.microsoft.com/office/drawing/2014/main" id="{9DFAF0B3-5337-2647-AC9D-C3C79101B6A9}"/>
              </a:ext>
            </a:extLst>
          </p:cNvPr>
          <p:cNvSpPr txBox="1"/>
          <p:nvPr/>
        </p:nvSpPr>
        <p:spPr>
          <a:xfrm>
            <a:off x="227982" y="840184"/>
            <a:ext cx="4016644" cy="830997"/>
          </a:xfrm>
          <a:prstGeom prst="rect">
            <a:avLst/>
          </a:prstGeom>
          <a:noFill/>
        </p:spPr>
        <p:txBody>
          <a:bodyPr wrap="square" rtlCol="0">
            <a:spAutoFit/>
          </a:bodyPr>
          <a:lstStyle/>
          <a:p>
            <a:pPr algn="ctr"/>
            <a:r>
              <a:rPr lang="en-US" sz="4800" dirty="0">
                <a:latin typeface="Rocket Sans" panose="020B0602020202020204" pitchFamily="34" charset="0"/>
                <a:ea typeface="Rocket Sans" panose="020B0602020202020204" pitchFamily="34" charset="0"/>
              </a:rPr>
              <a:t>Stable</a:t>
            </a:r>
          </a:p>
        </p:txBody>
      </p:sp>
      <p:sp>
        <p:nvSpPr>
          <p:cNvPr id="14" name="TextBox 13">
            <a:extLst>
              <a:ext uri="{FF2B5EF4-FFF2-40B4-BE49-F238E27FC236}">
                <a16:creationId xmlns:a16="http://schemas.microsoft.com/office/drawing/2014/main" id="{7CF34546-C1BB-D547-9D1A-F907B637E640}"/>
              </a:ext>
            </a:extLst>
          </p:cNvPr>
          <p:cNvSpPr txBox="1"/>
          <p:nvPr/>
        </p:nvSpPr>
        <p:spPr>
          <a:xfrm>
            <a:off x="28306" y="3134406"/>
            <a:ext cx="4415996" cy="830997"/>
          </a:xfrm>
          <a:prstGeom prst="rect">
            <a:avLst/>
          </a:prstGeom>
          <a:noFill/>
        </p:spPr>
        <p:txBody>
          <a:bodyPr wrap="square" rtlCol="0">
            <a:spAutoFit/>
          </a:bodyPr>
          <a:lstStyle/>
          <a:p>
            <a:pPr algn="ctr"/>
            <a:r>
              <a:rPr lang="en-US" sz="4800" i="1" dirty="0">
                <a:latin typeface="Rocket Sans" panose="020B0602020202020204" pitchFamily="34" charset="0"/>
                <a:ea typeface="Rocket Sans" panose="020B0602020202020204" pitchFamily="34" charset="0"/>
              </a:rPr>
              <a:t>‘Stable-</a:t>
            </a:r>
            <a:r>
              <a:rPr lang="en-US" sz="4800" i="1" dirty="0" err="1">
                <a:latin typeface="Rocket Sans" panose="020B0602020202020204" pitchFamily="34" charset="0"/>
                <a:ea typeface="Rocket Sans" panose="020B0602020202020204" pitchFamily="34" charset="0"/>
              </a:rPr>
              <a:t>ish</a:t>
            </a:r>
            <a:r>
              <a:rPr lang="en-US" sz="4800" i="1" dirty="0">
                <a:latin typeface="Rocket Sans" panose="020B0602020202020204" pitchFamily="34" charset="0"/>
                <a:ea typeface="Rocket Sans" panose="020B0602020202020204" pitchFamily="34" charset="0"/>
              </a:rPr>
              <a:t>’</a:t>
            </a:r>
          </a:p>
        </p:txBody>
      </p:sp>
      <p:sp>
        <p:nvSpPr>
          <p:cNvPr id="15" name="TextBox 14">
            <a:extLst>
              <a:ext uri="{FF2B5EF4-FFF2-40B4-BE49-F238E27FC236}">
                <a16:creationId xmlns:a16="http://schemas.microsoft.com/office/drawing/2014/main" id="{CB85899E-0369-A544-827C-6A6069D91968}"/>
              </a:ext>
            </a:extLst>
          </p:cNvPr>
          <p:cNvSpPr txBox="1"/>
          <p:nvPr/>
        </p:nvSpPr>
        <p:spPr>
          <a:xfrm>
            <a:off x="28306" y="5327032"/>
            <a:ext cx="4415996" cy="830997"/>
          </a:xfrm>
          <a:prstGeom prst="rect">
            <a:avLst/>
          </a:prstGeom>
          <a:noFill/>
        </p:spPr>
        <p:txBody>
          <a:bodyPr wrap="square" rtlCol="0">
            <a:spAutoFit/>
          </a:bodyPr>
          <a:lstStyle/>
          <a:p>
            <a:pPr algn="ctr"/>
            <a:r>
              <a:rPr lang="en-US" sz="4800" i="1" dirty="0">
                <a:latin typeface="Rocket Sans" panose="020B0602020202020204" pitchFamily="34" charset="0"/>
                <a:ea typeface="Rocket Sans" panose="020B0602020202020204" pitchFamily="34" charset="0"/>
              </a:rPr>
              <a:t>Working On</a:t>
            </a:r>
          </a:p>
        </p:txBody>
      </p:sp>
      <p:cxnSp>
        <p:nvCxnSpPr>
          <p:cNvPr id="17" name="Straight Connector 16">
            <a:extLst>
              <a:ext uri="{FF2B5EF4-FFF2-40B4-BE49-F238E27FC236}">
                <a16:creationId xmlns:a16="http://schemas.microsoft.com/office/drawing/2014/main" id="{88C8DDB4-A32F-9D43-BC13-89696D1C5853}"/>
              </a:ext>
            </a:extLst>
          </p:cNvPr>
          <p:cNvCxnSpPr>
            <a:cxnSpLocks/>
          </p:cNvCxnSpPr>
          <p:nvPr/>
        </p:nvCxnSpPr>
        <p:spPr>
          <a:xfrm flipV="1">
            <a:off x="1007389" y="2517276"/>
            <a:ext cx="9965411" cy="3482"/>
          </a:xfrm>
          <a:prstGeom prst="line">
            <a:avLst/>
          </a:prstGeom>
          <a:ln w="12700">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E2C140F-98D8-9449-9596-F51AEFAF7825}"/>
              </a:ext>
            </a:extLst>
          </p:cNvPr>
          <p:cNvCxnSpPr>
            <a:cxnSpLocks/>
          </p:cNvCxnSpPr>
          <p:nvPr/>
        </p:nvCxnSpPr>
        <p:spPr>
          <a:xfrm flipV="1">
            <a:off x="1007389" y="4838704"/>
            <a:ext cx="9965411" cy="3482"/>
          </a:xfrm>
          <a:prstGeom prst="line">
            <a:avLst/>
          </a:prstGeom>
          <a:ln w="1270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883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8</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462366" y="612844"/>
            <a:ext cx="11267267" cy="5632311"/>
          </a:xfrm>
          <a:prstGeom prst="rect">
            <a:avLst/>
          </a:prstGeom>
          <a:noFill/>
        </p:spPr>
        <p:txBody>
          <a:bodyPr wrap="square" rtlCol="0" anchor="ctr">
            <a:spAutoFit/>
          </a:bodyPr>
          <a:lstStyle/>
          <a:p>
            <a:r>
              <a:rPr lang="en-US" sz="6000" b="1" dirty="0">
                <a:solidFill>
                  <a:schemeClr val="bg1"/>
                </a:solidFill>
                <a:latin typeface="Rocket Sans" panose="020B0602020202020204" pitchFamily="34" charset="0"/>
                <a:ea typeface="Rocket Sans" panose="020B0602020202020204" pitchFamily="34" charset="0"/>
              </a:rPr>
              <a:t>Bold </a:t>
            </a:r>
            <a:r>
              <a:rPr lang="en-US" sz="6000" dirty="0">
                <a:solidFill>
                  <a:schemeClr val="bg1"/>
                </a:solidFill>
                <a:latin typeface="Rocket Sans" panose="020B0602020202020204" pitchFamily="34" charset="0"/>
                <a:ea typeface="Rocket Sans" panose="020B0602020202020204" pitchFamily="34" charset="0"/>
              </a:rPr>
              <a:t>statements in </a:t>
            </a:r>
            <a:r>
              <a:rPr lang="en-US" sz="6000" dirty="0">
                <a:solidFill>
                  <a:schemeClr val="accent4"/>
                </a:solidFill>
                <a:latin typeface="Rocket Sans" panose="020B0602020202020204" pitchFamily="34" charset="0"/>
                <a:ea typeface="Rocket Sans" panose="020B0602020202020204" pitchFamily="34" charset="0"/>
              </a:rPr>
              <a:t>yellow:</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Quickly build</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Great looking apps</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Performant apps</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Support for multiple screens  </a:t>
            </a:r>
          </a:p>
          <a:p>
            <a:pPr marL="1828800" lvl="2" indent="-914400">
              <a:buFont typeface="+mj-lt"/>
              <a:buAutoNum type="arabicPeriod"/>
            </a:pPr>
            <a:r>
              <a:rPr lang="en-US" sz="4800" dirty="0">
                <a:solidFill>
                  <a:schemeClr val="bg1"/>
                </a:solidFill>
                <a:latin typeface="Rocket Sans" panose="020B0602020202020204" pitchFamily="34" charset="0"/>
                <a:ea typeface="Rocket Sans" panose="020B0602020202020204" pitchFamily="34" charset="0"/>
              </a:rPr>
              <a:t>All from one codebase</a:t>
            </a:r>
          </a:p>
          <a:p>
            <a:pPr marL="857250" indent="-857250">
              <a:buFont typeface="Arial" panose="020B0604020202020204" pitchFamily="34" charset="0"/>
              <a:buChar char="•"/>
            </a:pPr>
            <a:endParaRPr lang="en-US" sz="6000" dirty="0">
              <a:solidFill>
                <a:schemeClr val="bg1"/>
              </a:solidFill>
              <a:latin typeface="Rocket Sans" panose="020B0602020202020204" pitchFamily="34" charset="0"/>
              <a:ea typeface="Rocket Sans" panose="020B0602020202020204" pitchFamily="34" charset="0"/>
            </a:endParaRPr>
          </a:p>
        </p:txBody>
      </p:sp>
      <p:pic>
        <p:nvPicPr>
          <p:cNvPr id="7" name="Graphic 6" descr="Checkmark">
            <a:extLst>
              <a:ext uri="{FF2B5EF4-FFF2-40B4-BE49-F238E27FC236}">
                <a16:creationId xmlns:a16="http://schemas.microsoft.com/office/drawing/2014/main" id="{EB98E035-86D6-A146-B5C2-7116E3A56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325" y="3537489"/>
            <a:ext cx="731003" cy="1185620"/>
          </a:xfrm>
          <a:prstGeom prst="rect">
            <a:avLst/>
          </a:prstGeom>
        </p:spPr>
      </p:pic>
    </p:spTree>
    <p:extLst>
      <p:ext uri="{BB962C8B-B14F-4D97-AF65-F5344CB8AC3E}">
        <p14:creationId xmlns:p14="http://schemas.microsoft.com/office/powerpoint/2010/main" val="2598891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4D3A3C7-45F8-5A44-A84E-4FA6E30A185C}"/>
              </a:ext>
            </a:extLst>
          </p:cNvPr>
          <p:cNvPicPr>
            <a:picLocks noChangeAspect="1"/>
          </p:cNvPicPr>
          <p:nvPr/>
        </p:nvPicPr>
        <p:blipFill rotWithShape="1">
          <a:blip r:embed="rId3">
            <a:alphaModFix amt="50000"/>
          </a:blip>
          <a:srcRect t="6298" b="12766"/>
          <a:stretch/>
        </p:blipFill>
        <p:spPr>
          <a:xfrm>
            <a:off x="20" y="1"/>
            <a:ext cx="12191980" cy="6857999"/>
          </a:xfrm>
          <a:prstGeom prst="rect">
            <a:avLst/>
          </a:prstGeom>
        </p:spPr>
      </p:pic>
      <p:sp>
        <p:nvSpPr>
          <p:cNvPr id="4" name="TextBox 3">
            <a:extLst>
              <a:ext uri="{FF2B5EF4-FFF2-40B4-BE49-F238E27FC236}">
                <a16:creationId xmlns:a16="http://schemas.microsoft.com/office/drawing/2014/main" id="{0446D98D-FE49-1744-AFEA-B16A376E0C9D}"/>
              </a:ext>
            </a:extLst>
          </p:cNvPr>
          <p:cNvSpPr txBox="1"/>
          <p:nvPr/>
        </p:nvSpPr>
        <p:spPr>
          <a:xfrm>
            <a:off x="1524000" y="2654573"/>
            <a:ext cx="9144000" cy="104720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dirty="0">
                <a:solidFill>
                  <a:srgbClr val="FFFFFF"/>
                </a:solidFill>
                <a:latin typeface="+mj-lt"/>
                <a:ea typeface="+mj-ea"/>
                <a:cs typeface="+mj-cs"/>
              </a:rPr>
              <a:t>No. 2 – Great looking apps</a:t>
            </a:r>
          </a:p>
        </p:txBody>
      </p:sp>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3D1785CF-2F9B-1D40-9AD4-FE45D2E55E27}" type="slidenum">
              <a:rPr lang="en-US">
                <a:solidFill>
                  <a:srgbClr val="FFFFFF"/>
                </a:solidFill>
                <a:latin typeface="Calibri" panose="020F0502020204030204"/>
                <a:ea typeface="+mn-ea"/>
              </a:rPr>
              <a:pPr>
                <a:spcAft>
                  <a:spcPts val="600"/>
                </a:spcAft>
                <a:defRPr/>
              </a:pPr>
              <a:t>9</a:t>
            </a:fld>
            <a:endParaRPr lang="en-US">
              <a:solidFill>
                <a:srgbClr val="FFFFFF"/>
              </a:solidFill>
              <a:latin typeface="Calibri" panose="020F0502020204030204"/>
              <a:ea typeface="+mn-ea"/>
            </a:endParaRPr>
          </a:p>
        </p:txBody>
      </p:sp>
    </p:spTree>
    <p:extLst>
      <p:ext uri="{BB962C8B-B14F-4D97-AF65-F5344CB8AC3E}">
        <p14:creationId xmlns:p14="http://schemas.microsoft.com/office/powerpoint/2010/main" val="194795105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C5E749A0C49DC46936E0BBC186955FC" ma:contentTypeVersion="2" ma:contentTypeDescription="Create a new document." ma:contentTypeScope="" ma:versionID="cf083025ba3273c27b5ed17b6901e6c4">
  <xsd:schema xmlns:xsd="http://www.w3.org/2001/XMLSchema" xmlns:xs="http://www.w3.org/2001/XMLSchema" xmlns:p="http://schemas.microsoft.com/office/2006/metadata/properties" xmlns:ns2="eb0bef7f-96a2-49e5-9e8a-69fe1653df5d" targetNamespace="http://schemas.microsoft.com/office/2006/metadata/properties" ma:root="true" ma:fieldsID="e0bd74f02c34eded4b3ee61cc3c9d4fb" ns2:_="">
    <xsd:import namespace="eb0bef7f-96a2-49e5-9e8a-69fe1653df5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0bef7f-96a2-49e5-9e8a-69fe1653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2F26EE-F290-4C96-A301-FD4BF11591F3}">
  <ds:schemaRefs>
    <ds:schemaRef ds:uri="http://schemas.microsoft.com/sharepoint/v3/contenttype/forms"/>
  </ds:schemaRefs>
</ds:datastoreItem>
</file>

<file path=customXml/itemProps2.xml><?xml version="1.0" encoding="utf-8"?>
<ds:datastoreItem xmlns:ds="http://schemas.openxmlformats.org/officeDocument/2006/customXml" ds:itemID="{6FED4446-15C2-4D03-9F94-FC64632B450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04ADC67-D92A-4668-AFDF-017D7D56EC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0bef7f-96a2-49e5-9e8a-69fe1653d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TotalTime>
  <Words>2953</Words>
  <Application>Microsoft Macintosh PowerPoint</Application>
  <PresentationFormat>Widescreen</PresentationFormat>
  <Paragraphs>502</Paragraphs>
  <Slides>66</Slides>
  <Notes>66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American Typewriter</vt:lpstr>
      <vt:lpstr>Arial</vt:lpstr>
      <vt:lpstr>Calibri</vt:lpstr>
      <vt:lpstr>Calibri Light</vt:lpstr>
      <vt:lpstr>Menlo</vt:lpstr>
      <vt:lpstr>Rocket Sans</vt:lpstr>
      <vt:lpstr>Office Theme</vt:lpstr>
      <vt:lpstr>Bringing ML to Mobile Apps – Let’s build an app to perform Face Recognition using Flutter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Bringing ML to Mobile Apps – Let’s build an app to perform Face Recognition using Flutter</dc:title>
  <dc:creator>Ward, Don</dc:creator>
  <cp:lastModifiedBy>Ward, Don</cp:lastModifiedBy>
  <cp:revision>1</cp:revision>
  <dcterms:created xsi:type="dcterms:W3CDTF">2019-12-26T22:00:57Z</dcterms:created>
  <dcterms:modified xsi:type="dcterms:W3CDTF">2019-12-26T22:07:04Z</dcterms:modified>
</cp:coreProperties>
</file>